
<file path=[Content_Types].xml><?xml version="1.0" encoding="utf-8"?>
<Types xmlns="http://schemas.openxmlformats.org/package/2006/content-types">
  <Default Extension="gif" ContentType="image/gif"/>
  <Default Extension="glb" ContentType="model/gltf.binary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3" r:id="rId5"/>
    <p:sldId id="284" r:id="rId6"/>
    <p:sldId id="287" r:id="rId7"/>
    <p:sldId id="285" r:id="rId8"/>
    <p:sldId id="286" r:id="rId9"/>
    <p:sldId id="288" r:id="rId10"/>
    <p:sldId id="293" r:id="rId11"/>
    <p:sldId id="290" r:id="rId12"/>
    <p:sldId id="291" r:id="rId13"/>
    <p:sldId id="292" r:id="rId14"/>
    <p:sldId id="294" r:id="rId15"/>
    <p:sldId id="295" r:id="rId16"/>
  </p:sldIdLst>
  <p:sldSz cx="10058400" cy="7772400"/>
  <p:notesSz cx="9144000" cy="6858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10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son William" initials="aW" lastIdx="1" clrIdx="0">
    <p:extLst>
      <p:ext uri="{19B8F6BF-5375-455C-9EA6-DF929625EA0E}">
        <p15:presenceInfo xmlns:p15="http://schemas.microsoft.com/office/powerpoint/2012/main" userId="5542cee252192bc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C5FF"/>
    <a:srgbClr val="8229FF"/>
    <a:srgbClr val="006BD6"/>
    <a:srgbClr val="82B813"/>
    <a:srgbClr val="EA59F9"/>
    <a:srgbClr val="4F00C4"/>
    <a:srgbClr val="E110F6"/>
    <a:srgbClr val="127FDE"/>
    <a:srgbClr val="57CBFF"/>
    <a:srgbClr val="CEF2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52" autoAdjust="0"/>
  </p:normalViewPr>
  <p:slideViewPr>
    <p:cSldViewPr snapToGrid="0">
      <p:cViewPr varScale="1">
        <p:scale>
          <a:sx n="76" d="100"/>
          <a:sy n="76" d="100"/>
        </p:scale>
        <p:origin x="1454" y="62"/>
      </p:cViewPr>
      <p:guideLst>
        <p:guide orient="horz" pos="792"/>
        <p:guide pos="10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70" d="100"/>
        <a:sy n="170" d="100"/>
      </p:scale>
      <p:origin x="0" y="0"/>
    </p:cViewPr>
  </p:sorterViewPr>
  <p:notesViewPr>
    <p:cSldViewPr snapToGrid="0">
      <p:cViewPr varScale="1">
        <p:scale>
          <a:sx n="117" d="100"/>
          <a:sy n="117" d="100"/>
        </p:scale>
        <p:origin x="156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D52D58D5-00AD-42F3-A9DF-68CFCDA7FC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77D2345-1E74-47FF-8DFE-436FF13379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AB347C1-6077-46F8-81B7-62214008D1B3}" type="datetimeFigureOut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4/13/2022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B419CAC-621D-4C63-A8D7-2C2D93B63E1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4879851-F06C-41A9-8ECD-EF2D9A88B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60D4DD0-CDC8-413E-8BD7-AF1815EF4FA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28288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png>
</file>

<file path=ppt/media/image16.png>
</file>

<file path=ppt/media/image17.png>
</file>

<file path=ppt/media/image2.sv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sv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2F8ABDA-1FDD-4165-B5CD-F0088F180AA7}" type="datetimeFigureOut">
              <a:rPr lang="en-US" altLang="zh-CN" noProof="0" smtClean="0"/>
              <a:pPr/>
              <a:t>4/13/2022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074988" y="857250"/>
            <a:ext cx="29940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AE7DF9D-86ED-4F45-9E0F-EC6EE65741FA}" type="slidenum">
              <a:rPr lang="en-US" altLang="zh-CN" noProof="0" smtClean="0"/>
              <a:pPr/>
              <a:t>‹#›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E7DF9D-86ED-4F45-9E0F-EC6EE65741FA}" type="slidenum">
              <a:rPr lang="en-US" altLang="zh-CN" smtClean="0"/>
              <a:pPr/>
              <a:t>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04074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E7DF9D-86ED-4F45-9E0F-EC6EE65741FA}" type="slidenum">
              <a:rPr lang="en-US" altLang="zh-CN" smtClean="0"/>
              <a:pPr/>
              <a:t>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345865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E7DF9D-86ED-4F45-9E0F-EC6EE65741FA}" type="slidenum">
              <a:rPr lang="en-US" altLang="zh-CN" smtClean="0"/>
              <a:pPr/>
              <a:t>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7317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形 1">
            <a:extLst>
              <a:ext uri="{FF2B5EF4-FFF2-40B4-BE49-F238E27FC236}">
                <a16:creationId xmlns:a16="http://schemas.microsoft.com/office/drawing/2014/main" id="{1E5BFD88-1CD9-4DF7-829A-80E91D2F27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1919"/>
          <a:stretch/>
        </p:blipFill>
        <p:spPr>
          <a:xfrm>
            <a:off x="0" y="0"/>
            <a:ext cx="3385726" cy="7772400"/>
          </a:xfrm>
          <a:prstGeom prst="rect">
            <a:avLst/>
          </a:prstGeo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72A514F0-C260-44CA-80F1-9A2A362656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3699" y="2957666"/>
            <a:ext cx="5283200" cy="835428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lnSpc>
                <a:spcPct val="70000"/>
              </a:lnSpc>
              <a:defRPr lang="en-US" sz="610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marL="0" lvl="0" indent="0" rtl="0">
              <a:spcBef>
                <a:spcPts val="1133"/>
              </a:spcBef>
              <a:buFont typeface="Arial" panose="020B0604020202020204" pitchFamily="34" charset="0"/>
            </a:pPr>
            <a:r>
              <a:rPr lang="zh-CN" altLang="en-US" noProof="0"/>
              <a:t>姓名</a:t>
            </a:r>
          </a:p>
        </p:txBody>
      </p:sp>
      <p:cxnSp>
        <p:nvCxnSpPr>
          <p:cNvPr id="5" name="直接连接符​​(S) 4">
            <a:extLst>
              <a:ext uri="{FF2B5EF4-FFF2-40B4-BE49-F238E27FC236}">
                <a16:creationId xmlns:a16="http://schemas.microsoft.com/office/drawing/2014/main" id="{23A79EF7-37A5-4296-B28F-8CBDE541892F}"/>
              </a:ext>
            </a:extLst>
          </p:cNvPr>
          <p:cNvCxnSpPr>
            <a:cxnSpLocks/>
          </p:cNvCxnSpPr>
          <p:nvPr userDrawn="1"/>
        </p:nvCxnSpPr>
        <p:spPr>
          <a:xfrm>
            <a:off x="37591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​​(S) 6">
            <a:extLst>
              <a:ext uri="{FF2B5EF4-FFF2-40B4-BE49-F238E27FC236}">
                <a16:creationId xmlns:a16="http://schemas.microsoft.com/office/drawing/2014/main" id="{07F2E074-F855-444A-B731-BD32B2985F36}"/>
              </a:ext>
            </a:extLst>
          </p:cNvPr>
          <p:cNvCxnSpPr>
            <a:cxnSpLocks/>
          </p:cNvCxnSpPr>
          <p:nvPr userDrawn="1"/>
        </p:nvCxnSpPr>
        <p:spPr>
          <a:xfrm>
            <a:off x="64134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占位符 16">
            <a:extLst>
              <a:ext uri="{FF2B5EF4-FFF2-40B4-BE49-F238E27FC236}">
                <a16:creationId xmlns:a16="http://schemas.microsoft.com/office/drawing/2014/main" id="{E67082F8-E8EB-4A80-A936-B30A22C7D6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59130" y="925763"/>
            <a:ext cx="3616325" cy="625475"/>
          </a:xfrm>
          <a:prstGeom prst="rect">
            <a:avLst/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algn="ctr">
              <a:defRPr lang="en-US" sz="2400" baseline="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algn="ctr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9" name="文本占位符 18">
            <a:extLst>
              <a:ext uri="{FF2B5EF4-FFF2-40B4-BE49-F238E27FC236}">
                <a16:creationId xmlns:a16="http://schemas.microsoft.com/office/drawing/2014/main" id="{CF79AF93-94F4-4F31-8DF7-940EC494F3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3699" y="2222229"/>
            <a:ext cx="2798763" cy="5909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>
              <a:defRPr lang="en-US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defTabSz="91440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0" name="文本占位符 18">
            <a:extLst>
              <a:ext uri="{FF2B5EF4-FFF2-40B4-BE49-F238E27FC236}">
                <a16:creationId xmlns:a16="http://schemas.microsoft.com/office/drawing/2014/main" id="{FCF4207D-4CF5-41A5-8B89-EA64589169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53700" y="3846665"/>
            <a:ext cx="4383718" cy="8354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lang="en-US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1" name="图片占位符 8">
            <a:extLst>
              <a:ext uri="{FF2B5EF4-FFF2-40B4-BE49-F238E27FC236}">
                <a16:creationId xmlns:a16="http://schemas.microsoft.com/office/drawing/2014/main" id="{8C0D45D4-6066-4D36-867E-55742C321BD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95713" y="5648444"/>
            <a:ext cx="2241865" cy="649022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12" name="图片占位符 8">
            <a:extLst>
              <a:ext uri="{FF2B5EF4-FFF2-40B4-BE49-F238E27FC236}">
                <a16:creationId xmlns:a16="http://schemas.microsoft.com/office/drawing/2014/main" id="{900DDD78-6271-4859-A6DF-CC9894C5625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52461" y="5648445"/>
            <a:ext cx="2241865" cy="649021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13" name="文本占位符 18">
            <a:extLst>
              <a:ext uri="{FF2B5EF4-FFF2-40B4-BE49-F238E27FC236}">
                <a16:creationId xmlns:a16="http://schemas.microsoft.com/office/drawing/2014/main" id="{9840439F-CF73-47A9-8933-10144D9A66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59131" y="6316084"/>
            <a:ext cx="2274888" cy="285690"/>
          </a:xfrm>
          <a:prstGeom prst="rect">
            <a:avLst/>
          </a:prstGeom>
        </p:spPr>
        <p:txBody>
          <a:bodyPr bIns="0" rtlCol="0" anchor="ctr">
            <a:noAutofit/>
          </a:bodyPr>
          <a:lstStyle>
            <a:lvl1pPr>
              <a:defRPr lang="en-US" sz="1400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4" name="文本占位符 18">
            <a:extLst>
              <a:ext uri="{FF2B5EF4-FFF2-40B4-BE49-F238E27FC236}">
                <a16:creationId xmlns:a16="http://schemas.microsoft.com/office/drawing/2014/main" id="{901CD3A2-71A3-4AF4-8084-763B112A68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7422" y="6316084"/>
            <a:ext cx="2281621" cy="285655"/>
          </a:xfrm>
          <a:prstGeom prst="rect">
            <a:avLst/>
          </a:prstGeom>
        </p:spPr>
        <p:txBody>
          <a:bodyPr bIns="0" rtlCol="0" anchor="ctr">
            <a:noAutofit/>
          </a:bodyPr>
          <a:lstStyle>
            <a:lvl1pPr>
              <a:defRPr lang="en-US" sz="1400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5" name="文本占位符 18">
            <a:extLst>
              <a:ext uri="{FF2B5EF4-FFF2-40B4-BE49-F238E27FC236}">
                <a16:creationId xmlns:a16="http://schemas.microsoft.com/office/drawing/2014/main" id="{BE490FD0-68CB-49D4-8BF3-654FB16B613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5765" y="6601739"/>
            <a:ext cx="2274888" cy="215141"/>
          </a:xfrm>
          <a:prstGeom prst="rect">
            <a:avLst/>
          </a:prstGeom>
        </p:spPr>
        <p:txBody>
          <a:bodyPr tIns="45720" rtlCol="0">
            <a:noAutofit/>
          </a:bodyPr>
          <a:lstStyle>
            <a:lvl1pPr>
              <a:defRPr lang="en-US" sz="1100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6" name="文本占位符 18">
            <a:extLst>
              <a:ext uri="{FF2B5EF4-FFF2-40B4-BE49-F238E27FC236}">
                <a16:creationId xmlns:a16="http://schemas.microsoft.com/office/drawing/2014/main" id="{70EDD509-BBFA-49AF-975D-5A1BA70175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04056" y="6601739"/>
            <a:ext cx="2281621" cy="215115"/>
          </a:xfrm>
          <a:prstGeom prst="rect">
            <a:avLst/>
          </a:prstGeom>
        </p:spPr>
        <p:txBody>
          <a:bodyPr tIns="45720" rtlCol="0">
            <a:noAutofit/>
          </a:bodyPr>
          <a:lstStyle>
            <a:lvl1pPr>
              <a:defRPr lang="en-US" sz="1100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52661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包含街道的图片，指示牌&#10;&#10;描述已自动生成">
            <a:extLst>
              <a:ext uri="{FF2B5EF4-FFF2-40B4-BE49-F238E27FC236}">
                <a16:creationId xmlns:a16="http://schemas.microsoft.com/office/drawing/2014/main" id="{FCF4B469-C6C6-4FAD-9215-7B3459B82A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682" r="35428"/>
          <a:stretch/>
        </p:blipFill>
        <p:spPr>
          <a:xfrm>
            <a:off x="-3" y="0"/>
            <a:ext cx="3375159" cy="7772400"/>
          </a:xfrm>
          <a:prstGeom prst="rect">
            <a:avLst/>
          </a:prstGeo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474722F4-25CA-4683-BC0E-53CF74FEE8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3699" y="2957666"/>
            <a:ext cx="5283200" cy="835428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lnSpc>
                <a:spcPct val="70000"/>
              </a:lnSpc>
              <a:defRPr lang="en-US" sz="6100" baseline="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marL="0" lvl="0" indent="0" rtl="0">
              <a:spcBef>
                <a:spcPts val="1133"/>
              </a:spcBef>
              <a:buFont typeface="Arial" panose="020B0604020202020204" pitchFamily="34" charset="0"/>
            </a:pPr>
            <a:r>
              <a:rPr lang="zh-CN" altLang="en-US" noProof="0"/>
              <a:t>姓名</a:t>
            </a:r>
          </a:p>
        </p:txBody>
      </p:sp>
      <p:sp>
        <p:nvSpPr>
          <p:cNvPr id="4" name="文本占位符 16">
            <a:extLst>
              <a:ext uri="{FF2B5EF4-FFF2-40B4-BE49-F238E27FC236}">
                <a16:creationId xmlns:a16="http://schemas.microsoft.com/office/drawing/2014/main" id="{5AAE75D7-3474-4261-BEF4-018EABFD80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59130" y="925763"/>
            <a:ext cx="3616325" cy="625475"/>
          </a:xfrm>
          <a:prstGeom prst="rect">
            <a:avLst/>
          </a:prstGeom>
          <a:solidFill>
            <a:schemeClr val="accent2"/>
          </a:solidFill>
        </p:spPr>
        <p:txBody>
          <a:bodyPr rtlCol="0" anchor="ctr">
            <a:noAutofit/>
          </a:bodyPr>
          <a:lstStyle>
            <a:lvl1pPr algn="ctr">
              <a:defRPr lang="en-US" sz="2400" baseline="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algn="ctr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文本占位符 18">
            <a:extLst>
              <a:ext uri="{FF2B5EF4-FFF2-40B4-BE49-F238E27FC236}">
                <a16:creationId xmlns:a16="http://schemas.microsoft.com/office/drawing/2014/main" id="{95AE4F95-4625-476F-8D33-A265FC81F3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3699" y="2222229"/>
            <a:ext cx="2798763" cy="5909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>
              <a:defRPr lang="en-US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defTabSz="91440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文本占位符 18">
            <a:extLst>
              <a:ext uri="{FF2B5EF4-FFF2-40B4-BE49-F238E27FC236}">
                <a16:creationId xmlns:a16="http://schemas.microsoft.com/office/drawing/2014/main" id="{37AF8573-A37A-4948-88CB-173D887AA07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53700" y="3846665"/>
            <a:ext cx="4383718" cy="8354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lang="en-US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cxnSp>
        <p:nvCxnSpPr>
          <p:cNvPr id="21" name="直接连接符​​(S) 20">
            <a:extLst>
              <a:ext uri="{FF2B5EF4-FFF2-40B4-BE49-F238E27FC236}">
                <a16:creationId xmlns:a16="http://schemas.microsoft.com/office/drawing/2014/main" id="{49C84541-8737-4AF4-A787-8BDC1A1FA1CC}"/>
              </a:ext>
            </a:extLst>
          </p:cNvPr>
          <p:cNvCxnSpPr>
            <a:cxnSpLocks/>
          </p:cNvCxnSpPr>
          <p:nvPr userDrawn="1"/>
        </p:nvCxnSpPr>
        <p:spPr>
          <a:xfrm>
            <a:off x="37591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​​(S) 21">
            <a:extLst>
              <a:ext uri="{FF2B5EF4-FFF2-40B4-BE49-F238E27FC236}">
                <a16:creationId xmlns:a16="http://schemas.microsoft.com/office/drawing/2014/main" id="{7E3EE0C1-1F01-4CF5-BBEA-36A1384487CD}"/>
              </a:ext>
            </a:extLst>
          </p:cNvPr>
          <p:cNvCxnSpPr>
            <a:cxnSpLocks/>
          </p:cNvCxnSpPr>
          <p:nvPr userDrawn="1"/>
        </p:nvCxnSpPr>
        <p:spPr>
          <a:xfrm>
            <a:off x="64134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图片占位符 8">
            <a:extLst>
              <a:ext uri="{FF2B5EF4-FFF2-40B4-BE49-F238E27FC236}">
                <a16:creationId xmlns:a16="http://schemas.microsoft.com/office/drawing/2014/main" id="{8CB08DAF-FA04-4C34-961C-CDCAD79C1A3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95713" y="5648444"/>
            <a:ext cx="2241865" cy="649022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4" name="图片占位符 8">
            <a:extLst>
              <a:ext uri="{FF2B5EF4-FFF2-40B4-BE49-F238E27FC236}">
                <a16:creationId xmlns:a16="http://schemas.microsoft.com/office/drawing/2014/main" id="{358438CB-11E0-4825-BB1D-2BE7CB0AC9F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52461" y="5648445"/>
            <a:ext cx="2241865" cy="649021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5" name="文本占位符 18">
            <a:extLst>
              <a:ext uri="{FF2B5EF4-FFF2-40B4-BE49-F238E27FC236}">
                <a16:creationId xmlns:a16="http://schemas.microsoft.com/office/drawing/2014/main" id="{D8E1B95A-A89B-4091-8C58-8FD589A967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59131" y="6316084"/>
            <a:ext cx="2274888" cy="285690"/>
          </a:xfrm>
          <a:prstGeom prst="rect">
            <a:avLst/>
          </a:prstGeom>
        </p:spPr>
        <p:txBody>
          <a:bodyPr bIns="0" rtlCol="0" anchor="ctr">
            <a:noAutofit/>
          </a:bodyPr>
          <a:lstStyle>
            <a:lvl1pPr>
              <a:defRPr lang="en-US" sz="1400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6" name="文本占位符 18">
            <a:extLst>
              <a:ext uri="{FF2B5EF4-FFF2-40B4-BE49-F238E27FC236}">
                <a16:creationId xmlns:a16="http://schemas.microsoft.com/office/drawing/2014/main" id="{64EF8235-59EA-40F0-A730-D82B050C04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7422" y="6316084"/>
            <a:ext cx="2281621" cy="285655"/>
          </a:xfrm>
          <a:prstGeom prst="rect">
            <a:avLst/>
          </a:prstGeom>
        </p:spPr>
        <p:txBody>
          <a:bodyPr bIns="0" rtlCol="0" anchor="ctr">
            <a:noAutofit/>
          </a:bodyPr>
          <a:lstStyle>
            <a:lvl1pPr>
              <a:defRPr lang="en-US" sz="1400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文本占位符 18">
            <a:extLst>
              <a:ext uri="{FF2B5EF4-FFF2-40B4-BE49-F238E27FC236}">
                <a16:creationId xmlns:a16="http://schemas.microsoft.com/office/drawing/2014/main" id="{D8F876E4-7136-4C93-B55E-9D4E55CEF86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5765" y="6601739"/>
            <a:ext cx="2274888" cy="215141"/>
          </a:xfrm>
          <a:prstGeom prst="rect">
            <a:avLst/>
          </a:prstGeom>
        </p:spPr>
        <p:txBody>
          <a:bodyPr tIns="45720" rtlCol="0">
            <a:noAutofit/>
          </a:bodyPr>
          <a:lstStyle>
            <a:lvl1pPr>
              <a:defRPr lang="en-US" sz="1100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8" name="文本占位符 18">
            <a:extLst>
              <a:ext uri="{FF2B5EF4-FFF2-40B4-BE49-F238E27FC236}">
                <a16:creationId xmlns:a16="http://schemas.microsoft.com/office/drawing/2014/main" id="{35E16950-E168-45FC-9DB4-EA02879834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04056" y="6601739"/>
            <a:ext cx="2281621" cy="215115"/>
          </a:xfrm>
          <a:prstGeom prst="rect">
            <a:avLst/>
          </a:prstGeom>
        </p:spPr>
        <p:txBody>
          <a:bodyPr tIns="45720" rtlCol="0">
            <a:noAutofit/>
          </a:bodyPr>
          <a:lstStyle>
            <a:lvl1pPr>
              <a:defRPr lang="en-US" sz="1100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00219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包含建筑物的图片，窗帘&#10;&#10;描述已自动生成">
            <a:extLst>
              <a:ext uri="{FF2B5EF4-FFF2-40B4-BE49-F238E27FC236}">
                <a16:creationId xmlns:a16="http://schemas.microsoft.com/office/drawing/2014/main" id="{49B79D9B-489E-4202-95B6-139C4AA5C8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0625" r="1303"/>
          <a:stretch/>
        </p:blipFill>
        <p:spPr>
          <a:xfrm>
            <a:off x="0" y="0"/>
            <a:ext cx="3385726" cy="7772400"/>
          </a:xfrm>
          <a:prstGeom prst="rect">
            <a:avLst/>
          </a:prstGeom>
        </p:spPr>
      </p:pic>
      <p:sp>
        <p:nvSpPr>
          <p:cNvPr id="5" name="标题 2">
            <a:extLst>
              <a:ext uri="{FF2B5EF4-FFF2-40B4-BE49-F238E27FC236}">
                <a16:creationId xmlns:a16="http://schemas.microsoft.com/office/drawing/2014/main" id="{42618866-5AC5-487C-B171-335BC67CCE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3699" y="2957666"/>
            <a:ext cx="5283200" cy="835428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lnSpc>
                <a:spcPct val="70000"/>
              </a:lnSpc>
              <a:defRPr lang="en-US" sz="6100" baseline="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marL="0" lvl="0" indent="0" rtl="0">
              <a:spcBef>
                <a:spcPts val="1133"/>
              </a:spcBef>
              <a:buFont typeface="Arial" panose="020B0604020202020204" pitchFamily="34" charset="0"/>
            </a:pPr>
            <a:r>
              <a:rPr lang="zh-CN" altLang="en-US" noProof="0"/>
              <a:t>姓名</a:t>
            </a:r>
          </a:p>
        </p:txBody>
      </p:sp>
      <p:sp>
        <p:nvSpPr>
          <p:cNvPr id="10" name="文本占位符 16">
            <a:extLst>
              <a:ext uri="{FF2B5EF4-FFF2-40B4-BE49-F238E27FC236}">
                <a16:creationId xmlns:a16="http://schemas.microsoft.com/office/drawing/2014/main" id="{46333633-B51A-4758-B344-E254C149CF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59130" y="925763"/>
            <a:ext cx="3616325" cy="625475"/>
          </a:xfrm>
          <a:prstGeom prst="rect">
            <a:avLst/>
          </a:prstGeom>
          <a:solidFill>
            <a:schemeClr val="accent3"/>
          </a:solidFill>
        </p:spPr>
        <p:txBody>
          <a:bodyPr rtlCol="0" anchor="ctr">
            <a:noAutofit/>
          </a:bodyPr>
          <a:lstStyle>
            <a:lvl1pPr algn="ctr">
              <a:defRPr lang="en-US" sz="2400" baseline="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algn="ctr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1" name="文本占位符 18">
            <a:extLst>
              <a:ext uri="{FF2B5EF4-FFF2-40B4-BE49-F238E27FC236}">
                <a16:creationId xmlns:a16="http://schemas.microsoft.com/office/drawing/2014/main" id="{F895D6D5-DA30-4364-A5D5-B08A789B2E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3699" y="2222229"/>
            <a:ext cx="2798763" cy="5909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>
              <a:defRPr lang="en-US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defTabSz="91440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2" name="文本占位符 18">
            <a:extLst>
              <a:ext uri="{FF2B5EF4-FFF2-40B4-BE49-F238E27FC236}">
                <a16:creationId xmlns:a16="http://schemas.microsoft.com/office/drawing/2014/main" id="{12159317-B7FB-4456-9D2E-571921EEF35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53700" y="3846665"/>
            <a:ext cx="4383718" cy="8354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lang="en-US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cxnSp>
        <p:nvCxnSpPr>
          <p:cNvPr id="23" name="直接连接符​​(S) 22">
            <a:extLst>
              <a:ext uri="{FF2B5EF4-FFF2-40B4-BE49-F238E27FC236}">
                <a16:creationId xmlns:a16="http://schemas.microsoft.com/office/drawing/2014/main" id="{41E8C41F-8772-4CDF-8DE5-D5A03EB4D88F}"/>
              </a:ext>
            </a:extLst>
          </p:cNvPr>
          <p:cNvCxnSpPr>
            <a:cxnSpLocks/>
          </p:cNvCxnSpPr>
          <p:nvPr userDrawn="1"/>
        </p:nvCxnSpPr>
        <p:spPr>
          <a:xfrm>
            <a:off x="37591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14C4B220-D77E-426A-AE0E-B5683093BAC6}"/>
              </a:ext>
            </a:extLst>
          </p:cNvPr>
          <p:cNvCxnSpPr>
            <a:cxnSpLocks/>
          </p:cNvCxnSpPr>
          <p:nvPr userDrawn="1"/>
        </p:nvCxnSpPr>
        <p:spPr>
          <a:xfrm>
            <a:off x="64134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图片占位符 8">
            <a:extLst>
              <a:ext uri="{FF2B5EF4-FFF2-40B4-BE49-F238E27FC236}">
                <a16:creationId xmlns:a16="http://schemas.microsoft.com/office/drawing/2014/main" id="{EE708807-F53C-4524-83F2-8D63C891D04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95713" y="5648444"/>
            <a:ext cx="2241865" cy="649022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6" name="图片占位符 8">
            <a:extLst>
              <a:ext uri="{FF2B5EF4-FFF2-40B4-BE49-F238E27FC236}">
                <a16:creationId xmlns:a16="http://schemas.microsoft.com/office/drawing/2014/main" id="{AFAB1B52-FEB0-4D5B-8AB1-CD1B26D281E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52461" y="5648445"/>
            <a:ext cx="2241865" cy="649021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7" name="文本占位符 18">
            <a:extLst>
              <a:ext uri="{FF2B5EF4-FFF2-40B4-BE49-F238E27FC236}">
                <a16:creationId xmlns:a16="http://schemas.microsoft.com/office/drawing/2014/main" id="{7F232EAA-6D74-4394-81E1-90E0FFEF70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59131" y="6316084"/>
            <a:ext cx="2274888" cy="285690"/>
          </a:xfrm>
          <a:prstGeom prst="rect">
            <a:avLst/>
          </a:prstGeom>
        </p:spPr>
        <p:txBody>
          <a:bodyPr bIns="0" rtlCol="0" anchor="ctr">
            <a:noAutofit/>
          </a:bodyPr>
          <a:lstStyle>
            <a:lvl1pPr>
              <a:defRPr lang="en-US" sz="1400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8" name="文本占位符 18">
            <a:extLst>
              <a:ext uri="{FF2B5EF4-FFF2-40B4-BE49-F238E27FC236}">
                <a16:creationId xmlns:a16="http://schemas.microsoft.com/office/drawing/2014/main" id="{2D10E4E4-80C8-4B09-9997-E5939B76A76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7422" y="6316084"/>
            <a:ext cx="2281621" cy="285655"/>
          </a:xfrm>
          <a:prstGeom prst="rect">
            <a:avLst/>
          </a:prstGeom>
        </p:spPr>
        <p:txBody>
          <a:bodyPr bIns="0" rtlCol="0" anchor="ctr">
            <a:noAutofit/>
          </a:bodyPr>
          <a:lstStyle>
            <a:lvl1pPr>
              <a:defRPr lang="en-US" sz="1400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9" name="文本占位符 18">
            <a:extLst>
              <a:ext uri="{FF2B5EF4-FFF2-40B4-BE49-F238E27FC236}">
                <a16:creationId xmlns:a16="http://schemas.microsoft.com/office/drawing/2014/main" id="{B8A1FA60-283B-4CF3-80DC-229E494D5D6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5765" y="6601739"/>
            <a:ext cx="2274888" cy="215141"/>
          </a:xfrm>
          <a:prstGeom prst="rect">
            <a:avLst/>
          </a:prstGeom>
        </p:spPr>
        <p:txBody>
          <a:bodyPr tIns="45720" rtlCol="0">
            <a:noAutofit/>
          </a:bodyPr>
          <a:lstStyle>
            <a:lvl1pPr>
              <a:defRPr lang="en-US" sz="1100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30" name="文本占位符 18">
            <a:extLst>
              <a:ext uri="{FF2B5EF4-FFF2-40B4-BE49-F238E27FC236}">
                <a16:creationId xmlns:a16="http://schemas.microsoft.com/office/drawing/2014/main" id="{571CDA75-25D2-4AF0-9CCC-B1198CFF9C1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04056" y="6601739"/>
            <a:ext cx="2281621" cy="215115"/>
          </a:xfrm>
          <a:prstGeom prst="rect">
            <a:avLst/>
          </a:prstGeom>
        </p:spPr>
        <p:txBody>
          <a:bodyPr tIns="45720" rtlCol="0">
            <a:noAutofit/>
          </a:bodyPr>
          <a:lstStyle>
            <a:lvl1pPr>
              <a:defRPr lang="en-US" sz="1100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08621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布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>
            <a:extLst>
              <a:ext uri="{FF2B5EF4-FFF2-40B4-BE49-F238E27FC236}">
                <a16:creationId xmlns:a16="http://schemas.microsoft.com/office/drawing/2014/main" id="{5F9CC2DE-8805-43F0-8D6C-11140D8FB07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383280" cy="7772400"/>
          </a:xfrm>
          <a:custGeom>
            <a:avLst/>
            <a:gdLst>
              <a:gd name="connsiteX0" fmla="*/ 0 w 3383280"/>
              <a:gd name="connsiteY0" fmla="*/ 0 h 7772400"/>
              <a:gd name="connsiteX1" fmla="*/ 835237 w 3383280"/>
              <a:gd name="connsiteY1" fmla="*/ 0 h 7772400"/>
              <a:gd name="connsiteX2" fmla="*/ 835237 w 3383280"/>
              <a:gd name="connsiteY2" fmla="*/ 2610488 h 7772400"/>
              <a:gd name="connsiteX3" fmla="*/ 1666015 w 3383280"/>
              <a:gd name="connsiteY3" fmla="*/ 1836152 h 7772400"/>
              <a:gd name="connsiteX4" fmla="*/ 2513576 w 3383280"/>
              <a:gd name="connsiteY4" fmla="*/ 2610488 h 7772400"/>
              <a:gd name="connsiteX5" fmla="*/ 2513576 w 3383280"/>
              <a:gd name="connsiteY5" fmla="*/ 0 h 7772400"/>
              <a:gd name="connsiteX6" fmla="*/ 3383280 w 3383280"/>
              <a:gd name="connsiteY6" fmla="*/ 0 h 7772400"/>
              <a:gd name="connsiteX7" fmla="*/ 3383280 w 3383280"/>
              <a:gd name="connsiteY7" fmla="*/ 7772400 h 7772400"/>
              <a:gd name="connsiteX8" fmla="*/ 0 w 3383280"/>
              <a:gd name="connsiteY8" fmla="*/ 7772400 h 777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83280" h="7772400">
                <a:moveTo>
                  <a:pt x="0" y="0"/>
                </a:moveTo>
                <a:lnTo>
                  <a:pt x="835237" y="0"/>
                </a:lnTo>
                <a:lnTo>
                  <a:pt x="835237" y="2610488"/>
                </a:lnTo>
                <a:lnTo>
                  <a:pt x="1666015" y="1836152"/>
                </a:lnTo>
                <a:lnTo>
                  <a:pt x="2513576" y="2610488"/>
                </a:lnTo>
                <a:lnTo>
                  <a:pt x="2513576" y="0"/>
                </a:lnTo>
                <a:lnTo>
                  <a:pt x="3383280" y="0"/>
                </a:lnTo>
                <a:lnTo>
                  <a:pt x="3383280" y="7772400"/>
                </a:lnTo>
                <a:lnTo>
                  <a:pt x="0" y="77724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647FD433-61D6-4DEC-A15B-E17F511E8D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34440" y="696118"/>
            <a:ext cx="914400" cy="914400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11" name="标题 2">
            <a:extLst>
              <a:ext uri="{FF2B5EF4-FFF2-40B4-BE49-F238E27FC236}">
                <a16:creationId xmlns:a16="http://schemas.microsoft.com/office/drawing/2014/main" id="{6FCCAC35-D002-41CD-90F5-E4151B3A2A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3699" y="2957666"/>
            <a:ext cx="5283200" cy="835428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lnSpc>
                <a:spcPct val="70000"/>
              </a:lnSpc>
              <a:defRPr lang="en-US" sz="6100" baseline="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marL="0" lvl="0" indent="0" rtl="0">
              <a:spcBef>
                <a:spcPts val="1133"/>
              </a:spcBef>
              <a:buFont typeface="Arial" panose="020B0604020202020204" pitchFamily="34" charset="0"/>
            </a:pPr>
            <a:r>
              <a:rPr lang="zh-CN" altLang="en-US" noProof="0"/>
              <a:t>姓名</a:t>
            </a:r>
          </a:p>
        </p:txBody>
      </p:sp>
      <p:sp>
        <p:nvSpPr>
          <p:cNvPr id="20" name="文本占位符 16">
            <a:extLst>
              <a:ext uri="{FF2B5EF4-FFF2-40B4-BE49-F238E27FC236}">
                <a16:creationId xmlns:a16="http://schemas.microsoft.com/office/drawing/2014/main" id="{35D8314D-3CAF-4973-9C49-80CCF3C3E4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59130" y="925763"/>
            <a:ext cx="3616325" cy="625475"/>
          </a:xfrm>
          <a:prstGeom prst="rect">
            <a:avLst/>
          </a:prstGeom>
          <a:solidFill>
            <a:schemeClr val="accent3"/>
          </a:solidFill>
        </p:spPr>
        <p:txBody>
          <a:bodyPr rtlCol="0" anchor="ctr">
            <a:noAutofit/>
          </a:bodyPr>
          <a:lstStyle>
            <a:lvl1pPr>
              <a:defRPr lang="en-US" sz="2400" baseline="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algn="ctr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1" name="文本占位符 18">
            <a:extLst>
              <a:ext uri="{FF2B5EF4-FFF2-40B4-BE49-F238E27FC236}">
                <a16:creationId xmlns:a16="http://schemas.microsoft.com/office/drawing/2014/main" id="{B12DA0C5-5308-4F9E-BCE9-994DCC0C9D3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53699" y="2222229"/>
            <a:ext cx="2798763" cy="5909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>
              <a:defRPr lang="en-US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defTabSz="91440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2" name="文本占位符 18">
            <a:extLst>
              <a:ext uri="{FF2B5EF4-FFF2-40B4-BE49-F238E27FC236}">
                <a16:creationId xmlns:a16="http://schemas.microsoft.com/office/drawing/2014/main" id="{F1D1DBCA-0C16-4875-9A6E-746D7D69C0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53700" y="3846665"/>
            <a:ext cx="4383718" cy="8354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lang="en-US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cxnSp>
        <p:nvCxnSpPr>
          <p:cNvPr id="29" name="直接连接符​​(S) 28">
            <a:extLst>
              <a:ext uri="{FF2B5EF4-FFF2-40B4-BE49-F238E27FC236}">
                <a16:creationId xmlns:a16="http://schemas.microsoft.com/office/drawing/2014/main" id="{14190C4F-B2D3-480E-92EF-09E0B86ABBF9}"/>
              </a:ext>
            </a:extLst>
          </p:cNvPr>
          <p:cNvCxnSpPr>
            <a:cxnSpLocks/>
          </p:cNvCxnSpPr>
          <p:nvPr userDrawn="1"/>
        </p:nvCxnSpPr>
        <p:spPr>
          <a:xfrm>
            <a:off x="37591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​​(S) 29">
            <a:extLst>
              <a:ext uri="{FF2B5EF4-FFF2-40B4-BE49-F238E27FC236}">
                <a16:creationId xmlns:a16="http://schemas.microsoft.com/office/drawing/2014/main" id="{DFFA7677-AB67-4AFE-90A9-5198610AF585}"/>
              </a:ext>
            </a:extLst>
          </p:cNvPr>
          <p:cNvCxnSpPr>
            <a:cxnSpLocks/>
          </p:cNvCxnSpPr>
          <p:nvPr userDrawn="1"/>
        </p:nvCxnSpPr>
        <p:spPr>
          <a:xfrm>
            <a:off x="64134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图片占位符 8">
            <a:extLst>
              <a:ext uri="{FF2B5EF4-FFF2-40B4-BE49-F238E27FC236}">
                <a16:creationId xmlns:a16="http://schemas.microsoft.com/office/drawing/2014/main" id="{770AA4F9-7E67-481F-822D-34EF163F081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95713" y="5648444"/>
            <a:ext cx="2241865" cy="649022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32" name="图片占位符 8">
            <a:extLst>
              <a:ext uri="{FF2B5EF4-FFF2-40B4-BE49-F238E27FC236}">
                <a16:creationId xmlns:a16="http://schemas.microsoft.com/office/drawing/2014/main" id="{0EC2AA3F-8FF6-489F-9604-9C9584AC033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52461" y="5648445"/>
            <a:ext cx="2241865" cy="649021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33" name="文本占位符 18">
            <a:extLst>
              <a:ext uri="{FF2B5EF4-FFF2-40B4-BE49-F238E27FC236}">
                <a16:creationId xmlns:a16="http://schemas.microsoft.com/office/drawing/2014/main" id="{6C2EE239-1E08-4EE4-B17E-82A545F40C6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9131" y="6318504"/>
            <a:ext cx="2274888" cy="285690"/>
          </a:xfrm>
          <a:prstGeom prst="rect">
            <a:avLst/>
          </a:prstGeom>
        </p:spPr>
        <p:txBody>
          <a:bodyPr bIns="0" rtlCol="0" anchor="ctr">
            <a:noAutofit/>
          </a:bodyPr>
          <a:lstStyle>
            <a:lvl1pPr>
              <a:defRPr lang="en-US" sz="1400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34" name="文本占位符 18">
            <a:extLst>
              <a:ext uri="{FF2B5EF4-FFF2-40B4-BE49-F238E27FC236}">
                <a16:creationId xmlns:a16="http://schemas.microsoft.com/office/drawing/2014/main" id="{8A1E1415-041F-49EF-A77E-7859C56FD03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07422" y="6318504"/>
            <a:ext cx="2281621" cy="285655"/>
          </a:xfrm>
          <a:prstGeom prst="rect">
            <a:avLst/>
          </a:prstGeom>
        </p:spPr>
        <p:txBody>
          <a:bodyPr bIns="0" rtlCol="0" anchor="ctr">
            <a:noAutofit/>
          </a:bodyPr>
          <a:lstStyle>
            <a:lvl1pPr>
              <a:defRPr lang="en-US" sz="1400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35" name="文本占位符 18">
            <a:extLst>
              <a:ext uri="{FF2B5EF4-FFF2-40B4-BE49-F238E27FC236}">
                <a16:creationId xmlns:a16="http://schemas.microsoft.com/office/drawing/2014/main" id="{63B593A7-E56F-47AE-8EBC-5BD46753CF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759130" y="6547272"/>
            <a:ext cx="2274888" cy="215141"/>
          </a:xfrm>
          <a:prstGeom prst="rect">
            <a:avLst/>
          </a:prstGeom>
        </p:spPr>
        <p:txBody>
          <a:bodyPr tIns="45720" rtlCol="0">
            <a:noAutofit/>
          </a:bodyPr>
          <a:lstStyle>
            <a:lvl1pPr>
              <a:defRPr lang="en-US" sz="1100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36" name="文本占位符 18">
            <a:extLst>
              <a:ext uri="{FF2B5EF4-FFF2-40B4-BE49-F238E27FC236}">
                <a16:creationId xmlns:a16="http://schemas.microsoft.com/office/drawing/2014/main" id="{5C928899-AFC2-40B6-B78B-5AA83E10A0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07421" y="6547272"/>
            <a:ext cx="2281621" cy="215115"/>
          </a:xfrm>
          <a:prstGeom prst="rect">
            <a:avLst/>
          </a:prstGeom>
        </p:spPr>
        <p:txBody>
          <a:bodyPr tIns="45720" rtlCol="0">
            <a:noAutofit/>
          </a:bodyPr>
          <a:lstStyle>
            <a:lvl1pPr>
              <a:defRPr lang="en-US" sz="1100" baseline="0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Ebrima" panose="02000000000000000000" pitchFamily="2" charset="0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59207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3596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</p:sldLayoutIdLst>
  <p:txStyles>
    <p:titleStyle>
      <a:lvl1pPr algn="l" defTabSz="1036290" rtl="0" eaLnBrk="1" latinLnBrk="0" hangingPunct="1">
        <a:lnSpc>
          <a:spcPct val="90000"/>
        </a:lnSpc>
        <a:spcBef>
          <a:spcPct val="0"/>
        </a:spcBef>
        <a:buNone/>
        <a:defRPr sz="6000" b="1" kern="1200">
          <a:solidFill>
            <a:srgbClr val="8229FF"/>
          </a:solidFill>
          <a:latin typeface="+mj-lt"/>
          <a:ea typeface="+mj-ea"/>
          <a:cs typeface="+mj-cs"/>
        </a:defRPr>
      </a:lvl1pPr>
    </p:titleStyle>
    <p:bodyStyle>
      <a:lvl1pPr marL="0" indent="0" algn="l" defTabSz="1036290" rtl="0" eaLnBrk="1" latinLnBrk="0" hangingPunct="1">
        <a:lnSpc>
          <a:spcPct val="90000"/>
        </a:lnSpc>
        <a:spcBef>
          <a:spcPts val="1133"/>
        </a:spcBef>
        <a:buFont typeface="Arial" panose="020B0604020202020204" pitchFamily="34" charset="0"/>
        <a:buNone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518145" indent="0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None/>
        <a:defRPr sz="2720" kern="1200">
          <a:solidFill>
            <a:schemeClr val="tx1"/>
          </a:solidFill>
          <a:latin typeface="+mn-lt"/>
          <a:ea typeface="+mn-ea"/>
          <a:cs typeface="+mn-cs"/>
        </a:defRPr>
      </a:lvl2pPr>
      <a:lvl3pPr marL="1036290" indent="0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None/>
        <a:defRPr sz="2267" kern="1200">
          <a:solidFill>
            <a:schemeClr val="tx1"/>
          </a:solidFill>
          <a:latin typeface="+mn-lt"/>
          <a:ea typeface="+mn-ea"/>
          <a:cs typeface="+mn-cs"/>
        </a:defRPr>
      </a:lvl3pPr>
      <a:lvl4pPr marL="1554435" indent="0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None/>
        <a:defRPr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072579" indent="0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None/>
        <a:defRPr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849796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367941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886086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404230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1pPr>
      <a:lvl2pPr marL="518145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1036290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3pPr>
      <a:lvl4pPr marL="1554434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072579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590724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108869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627013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145158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microsoft.com/office/2017/06/relationships/model3d" Target="../media/model3d1.glb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microsoft.com/office/2017/06/relationships/model3d" Target="../media/model3d1.glb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microsoft.com/office/2017/06/relationships/model3d" Target="../media/model3d1.glb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microsoft.com/office/2017/06/relationships/model3d" Target="../media/model3d1.glb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6.svg"/><Relationship Id="rId4" Type="http://schemas.openxmlformats.org/officeDocument/2006/relationships/image" Target="../media/image7.png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6.svg"/><Relationship Id="rId2" Type="http://schemas.microsoft.com/office/2017/06/relationships/model3d" Target="../media/model3d1.glb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microsoft.com/office/2017/06/relationships/model3d" Target="../media/model3d1.glb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microsoft.com/office/2017/06/relationships/model3d" Target="../media/model3d1.glb"/><Relationship Id="rId4" Type="http://schemas.openxmlformats.org/officeDocument/2006/relationships/image" Target="../media/image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microsoft.com/office/2017/06/relationships/model3d" Target="../media/model3d1.glb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microsoft.com/office/2017/06/relationships/model3d" Target="../media/model3d1.glb"/><Relationship Id="rId4" Type="http://schemas.openxmlformats.org/officeDocument/2006/relationships/image" Target="../media/image6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microsoft.com/office/2017/06/relationships/model3d" Target="../media/model3d1.glb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>
            <a:extLst>
              <a:ext uri="{FF2B5EF4-FFF2-40B4-BE49-F238E27FC236}">
                <a16:creationId xmlns:a16="http://schemas.microsoft.com/office/drawing/2014/main" id="{156528C4-2A22-484E-9B82-0B348CD20F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23</a:t>
            </a:r>
            <a:r>
              <a:rPr lang="zh-CN" altLang="en-US" dirty="0"/>
              <a:t>种设计模式之一</a:t>
            </a:r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D3C4782D-229D-422A-9777-1A1B882292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53700" y="3846665"/>
            <a:ext cx="4565852" cy="1358381"/>
          </a:xfrm>
        </p:spPr>
        <p:txBody>
          <a:bodyPr rtlCol="0"/>
          <a:lstStyle/>
          <a:p>
            <a:pPr rtl="0"/>
            <a:r>
              <a:rPr lang="zh-CN" altLang="en-US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Helvetica Neue"/>
              </a:rPr>
              <a:t>外观（</a:t>
            </a:r>
            <a:r>
              <a:rPr lang="en-US" altLang="zh-CN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Helvetica Neue"/>
              </a:rPr>
              <a:t>Facade</a:t>
            </a:r>
            <a:r>
              <a:rPr lang="zh-CN" altLang="en-US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Helvetica Neue"/>
              </a:rPr>
              <a:t>）模式的结构比较简单，主要是定义了一个高层接口。它包含了对各个子系统的引用，客户端可以通过它访问各个子系统的功能。现在来分析其基本结构和实现方法。</a:t>
            </a:r>
            <a:endParaRPr lang="zh-CN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2" name="流程图：页外连接线 2" descr="标记">
            <a:extLst>
              <a:ext uri="{FF2B5EF4-FFF2-40B4-BE49-F238E27FC236}">
                <a16:creationId xmlns:a16="http://schemas.microsoft.com/office/drawing/2014/main" id="{52F69C9E-1899-4A90-9B36-102B00D749E3}"/>
              </a:ext>
            </a:extLst>
          </p:cNvPr>
          <p:cNvSpPr/>
          <p:nvPr/>
        </p:nvSpPr>
        <p:spPr>
          <a:xfrm>
            <a:off x="835237" y="0"/>
            <a:ext cx="1678339" cy="261048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8000 h 10000"/>
              <a:gd name="connsiteX3" fmla="*/ 5000 w 10000"/>
              <a:gd name="connsiteY3" fmla="*/ 10000 h 10000"/>
              <a:gd name="connsiteX4" fmla="*/ 0 w 10000"/>
              <a:gd name="connsiteY4" fmla="*/ 8000 h 10000"/>
              <a:gd name="connsiteX5" fmla="*/ 0 w 10000"/>
              <a:gd name="connsiteY5" fmla="*/ 0 h 10000"/>
              <a:gd name="connsiteX0" fmla="*/ 0 w 10000"/>
              <a:gd name="connsiteY0" fmla="*/ 0 h 8000"/>
              <a:gd name="connsiteX1" fmla="*/ 10000 w 10000"/>
              <a:gd name="connsiteY1" fmla="*/ 0 h 8000"/>
              <a:gd name="connsiteX2" fmla="*/ 10000 w 10000"/>
              <a:gd name="connsiteY2" fmla="*/ 8000 h 8000"/>
              <a:gd name="connsiteX3" fmla="*/ 4950 w 10000"/>
              <a:gd name="connsiteY3" fmla="*/ 5627 h 8000"/>
              <a:gd name="connsiteX4" fmla="*/ 0 w 10000"/>
              <a:gd name="connsiteY4" fmla="*/ 8000 h 8000"/>
              <a:gd name="connsiteX5" fmla="*/ 0 w 10000"/>
              <a:gd name="connsiteY5" fmla="*/ 0 h 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8000">
                <a:moveTo>
                  <a:pt x="0" y="0"/>
                </a:moveTo>
                <a:lnTo>
                  <a:pt x="10000" y="0"/>
                </a:lnTo>
                <a:lnTo>
                  <a:pt x="10000" y="8000"/>
                </a:lnTo>
                <a:lnTo>
                  <a:pt x="4950" y="5627"/>
                </a:lnTo>
                <a:lnTo>
                  <a:pt x="0" y="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28" name="图形 27" descr="打开的书">
            <a:extLst>
              <a:ext uri="{FF2B5EF4-FFF2-40B4-BE49-F238E27FC236}">
                <a16:creationId xmlns:a16="http://schemas.microsoft.com/office/drawing/2014/main" id="{F2E4692B-A39B-4EAF-852C-C09825A4FB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98811" y="499162"/>
            <a:ext cx="914400" cy="9144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2910FAA-C04A-4A4A-A7A3-89FEF930C9B3}"/>
              </a:ext>
            </a:extLst>
          </p:cNvPr>
          <p:cNvSpPr/>
          <p:nvPr/>
        </p:nvSpPr>
        <p:spPr>
          <a:xfrm>
            <a:off x="3759130" y="3116665"/>
            <a:ext cx="3616325" cy="5409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843747E-27FB-4530-B309-7388531405EC}"/>
              </a:ext>
            </a:extLst>
          </p:cNvPr>
          <p:cNvSpPr txBox="1"/>
          <p:nvPr/>
        </p:nvSpPr>
        <p:spPr>
          <a:xfrm>
            <a:off x="3759130" y="3116665"/>
            <a:ext cx="3616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0" i="0" u="none" strike="noStrike" dirty="0">
                <a:solidFill>
                  <a:schemeClr val="bg1"/>
                </a:solidFill>
                <a:effectLst/>
                <a:latin typeface="Helvetica Neue"/>
              </a:rPr>
              <a:t>Facade Pattern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C7D8BBD-AB96-4FAE-AF9C-6BAE9C4E2A63}"/>
              </a:ext>
            </a:extLst>
          </p:cNvPr>
          <p:cNvSpPr/>
          <p:nvPr/>
        </p:nvSpPr>
        <p:spPr>
          <a:xfrm>
            <a:off x="4089964" y="1775622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外观模式</a:t>
            </a:r>
          </a:p>
        </p:txBody>
      </p:sp>
    </p:spTree>
    <p:extLst>
      <p:ext uri="{BB962C8B-B14F-4D97-AF65-F5344CB8AC3E}">
        <p14:creationId xmlns:p14="http://schemas.microsoft.com/office/powerpoint/2010/main" val="38795520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 animBg="1"/>
      <p:bldP spid="10" grpId="0" build="p"/>
      <p:bldP spid="2" grpId="0" animBg="1"/>
      <p:bldP spid="3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549D72BF-3C96-4629-9527-E5C7090A0D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770" y="0"/>
            <a:ext cx="6692629" cy="7772400"/>
          </a:xfrm>
          <a:prstGeom prst="rect">
            <a:avLst/>
          </a:prstGeom>
        </p:spPr>
      </p:pic>
      <p:sp>
        <p:nvSpPr>
          <p:cNvPr id="22" name="流程图：页外连接线 2" descr="标记">
            <a:extLst>
              <a:ext uri="{FF2B5EF4-FFF2-40B4-BE49-F238E27FC236}">
                <a16:creationId xmlns:a16="http://schemas.microsoft.com/office/drawing/2014/main" id="{8D6CC5A3-68BE-4C82-B549-8387A1088D3A}"/>
              </a:ext>
            </a:extLst>
          </p:cNvPr>
          <p:cNvSpPr/>
          <p:nvPr/>
        </p:nvSpPr>
        <p:spPr>
          <a:xfrm>
            <a:off x="835237" y="0"/>
            <a:ext cx="1678339" cy="261048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8000 h 10000"/>
              <a:gd name="connsiteX3" fmla="*/ 5000 w 10000"/>
              <a:gd name="connsiteY3" fmla="*/ 10000 h 10000"/>
              <a:gd name="connsiteX4" fmla="*/ 0 w 10000"/>
              <a:gd name="connsiteY4" fmla="*/ 8000 h 10000"/>
              <a:gd name="connsiteX5" fmla="*/ 0 w 10000"/>
              <a:gd name="connsiteY5" fmla="*/ 0 h 10000"/>
              <a:gd name="connsiteX0" fmla="*/ 0 w 10000"/>
              <a:gd name="connsiteY0" fmla="*/ 0 h 8000"/>
              <a:gd name="connsiteX1" fmla="*/ 10000 w 10000"/>
              <a:gd name="connsiteY1" fmla="*/ 0 h 8000"/>
              <a:gd name="connsiteX2" fmla="*/ 10000 w 10000"/>
              <a:gd name="connsiteY2" fmla="*/ 8000 h 8000"/>
              <a:gd name="connsiteX3" fmla="*/ 4950 w 10000"/>
              <a:gd name="connsiteY3" fmla="*/ 5627 h 8000"/>
              <a:gd name="connsiteX4" fmla="*/ 0 w 10000"/>
              <a:gd name="connsiteY4" fmla="*/ 8000 h 8000"/>
              <a:gd name="connsiteX5" fmla="*/ 0 w 10000"/>
              <a:gd name="connsiteY5" fmla="*/ 0 h 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8000">
                <a:moveTo>
                  <a:pt x="0" y="0"/>
                </a:moveTo>
                <a:lnTo>
                  <a:pt x="10000" y="0"/>
                </a:lnTo>
                <a:lnTo>
                  <a:pt x="10000" y="8000"/>
                </a:lnTo>
                <a:lnTo>
                  <a:pt x="4950" y="5627"/>
                </a:lnTo>
                <a:lnTo>
                  <a:pt x="0" y="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23" name="图形 22" descr="打开的书">
            <a:extLst>
              <a:ext uri="{FF2B5EF4-FFF2-40B4-BE49-F238E27FC236}">
                <a16:creationId xmlns:a16="http://schemas.microsoft.com/office/drawing/2014/main" id="{7F749F77-79C7-408A-8DBA-248A7FA5A2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17206" y="592852"/>
            <a:ext cx="914400" cy="9144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4" name="3D 模型 23" descr="Racing Bike">
                <a:extLst>
                  <a:ext uri="{FF2B5EF4-FFF2-40B4-BE49-F238E27FC236}">
                    <a16:creationId xmlns:a16="http://schemas.microsoft.com/office/drawing/2014/main" id="{065A94F5-9E8E-41A2-A6FF-7D76DF124AA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14779409"/>
                  </p:ext>
                </p:extLst>
              </p:nvPr>
            </p:nvGraphicFramePr>
            <p:xfrm>
              <a:off x="6531692" y="5821378"/>
              <a:ext cx="3526708" cy="1951022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526708" cy="1951022"/>
                    </a:xfrm>
                    <a:prstGeom prst="rect">
                      <a:avLst/>
                    </a:prstGeom>
                  </am3d:spPr>
                  <am3d:camera>
                    <am3d:pos x="0" y="0" z="5403270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05285" d="1000000"/>
                    <am3d:preTrans dx="987540" dy="-9768780" dz="-1128587"/>
                    <am3d:scale>
                      <am3d:sx n="1000000" d="1000000"/>
                      <am3d:sy n="1000000" d="1000000"/>
                      <am3d:sz n="1000000" d="1000000"/>
                    </am3d:scale>
                    <am3d:rot ay="46568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408287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4" name="3D 模型 23" descr="Racing Bike">
                <a:extLst>
                  <a:ext uri="{FF2B5EF4-FFF2-40B4-BE49-F238E27FC236}">
                    <a16:creationId xmlns:a16="http://schemas.microsoft.com/office/drawing/2014/main" id="{065A94F5-9E8E-41A2-A6FF-7D76DF124AA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531692" y="5821378"/>
                <a:ext cx="3526708" cy="195102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06218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流程图：页外连接线 2" descr="标记">
            <a:extLst>
              <a:ext uri="{FF2B5EF4-FFF2-40B4-BE49-F238E27FC236}">
                <a16:creationId xmlns:a16="http://schemas.microsoft.com/office/drawing/2014/main" id="{872CC768-8437-41C0-B0AB-524154362547}"/>
              </a:ext>
            </a:extLst>
          </p:cNvPr>
          <p:cNvSpPr/>
          <p:nvPr/>
        </p:nvSpPr>
        <p:spPr>
          <a:xfrm>
            <a:off x="835237" y="0"/>
            <a:ext cx="1678339" cy="261048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8000 h 10000"/>
              <a:gd name="connsiteX3" fmla="*/ 5000 w 10000"/>
              <a:gd name="connsiteY3" fmla="*/ 10000 h 10000"/>
              <a:gd name="connsiteX4" fmla="*/ 0 w 10000"/>
              <a:gd name="connsiteY4" fmla="*/ 8000 h 10000"/>
              <a:gd name="connsiteX5" fmla="*/ 0 w 10000"/>
              <a:gd name="connsiteY5" fmla="*/ 0 h 10000"/>
              <a:gd name="connsiteX0" fmla="*/ 0 w 10000"/>
              <a:gd name="connsiteY0" fmla="*/ 0 h 8000"/>
              <a:gd name="connsiteX1" fmla="*/ 10000 w 10000"/>
              <a:gd name="connsiteY1" fmla="*/ 0 h 8000"/>
              <a:gd name="connsiteX2" fmla="*/ 10000 w 10000"/>
              <a:gd name="connsiteY2" fmla="*/ 8000 h 8000"/>
              <a:gd name="connsiteX3" fmla="*/ 4950 w 10000"/>
              <a:gd name="connsiteY3" fmla="*/ 5627 h 8000"/>
              <a:gd name="connsiteX4" fmla="*/ 0 w 10000"/>
              <a:gd name="connsiteY4" fmla="*/ 8000 h 8000"/>
              <a:gd name="connsiteX5" fmla="*/ 0 w 10000"/>
              <a:gd name="connsiteY5" fmla="*/ 0 h 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8000">
                <a:moveTo>
                  <a:pt x="0" y="0"/>
                </a:moveTo>
                <a:lnTo>
                  <a:pt x="10000" y="0"/>
                </a:lnTo>
                <a:lnTo>
                  <a:pt x="10000" y="8000"/>
                </a:lnTo>
                <a:lnTo>
                  <a:pt x="4950" y="5627"/>
                </a:lnTo>
                <a:lnTo>
                  <a:pt x="0" y="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13" name="图形 12" descr="打开的书">
            <a:extLst>
              <a:ext uri="{FF2B5EF4-FFF2-40B4-BE49-F238E27FC236}">
                <a16:creationId xmlns:a16="http://schemas.microsoft.com/office/drawing/2014/main" id="{1A8A83E1-4B0A-49D2-9C78-3F48F3B729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17206" y="592852"/>
            <a:ext cx="914400" cy="914400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4F8E4A8D-FD94-4501-9362-05E5D6385D2E}"/>
              </a:ext>
            </a:extLst>
          </p:cNvPr>
          <p:cNvSpPr/>
          <p:nvPr/>
        </p:nvSpPr>
        <p:spPr>
          <a:xfrm>
            <a:off x="5029200" y="2610488"/>
            <a:ext cx="29770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highlight>
                  <a:srgbClr val="43C5FF"/>
                </a:highlight>
                <a:latin typeface="楷体" panose="02010609060101010101" pitchFamily="49" charset="-122"/>
                <a:ea typeface="楷体" panose="02010609060101010101" pitchFamily="49" charset="-122"/>
              </a:rPr>
              <a:t>Thanks</a:t>
            </a:r>
            <a:r>
              <a:rPr lang="zh-CN" alt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highlight>
                  <a:srgbClr val="43C5FF"/>
                </a:highlight>
                <a:latin typeface="楷体" panose="02010609060101010101" pitchFamily="49" charset="-122"/>
                <a:ea typeface="楷体" panose="02010609060101010101" pitchFamily="49" charset="-122"/>
              </a:rPr>
              <a:t>！</a:t>
            </a:r>
            <a:endParaRPr lang="zh-CN" alt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highlight>
                <a:srgbClr val="43C5FF"/>
              </a:highlight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模型 4" descr="Racing Bike">
                <a:extLst>
                  <a:ext uri="{FF2B5EF4-FFF2-40B4-BE49-F238E27FC236}">
                    <a16:creationId xmlns:a16="http://schemas.microsoft.com/office/drawing/2014/main" id="{FBAD88BF-78E5-40D3-BF60-52996BCCA66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60385874"/>
                  </p:ext>
                </p:extLst>
              </p:nvPr>
            </p:nvGraphicFramePr>
            <p:xfrm>
              <a:off x="6531692" y="5821378"/>
              <a:ext cx="3526708" cy="195102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526708" cy="1951022"/>
                    </a:xfrm>
                    <a:prstGeom prst="rect">
                      <a:avLst/>
                    </a:prstGeom>
                  </am3d:spPr>
                  <am3d:camera>
                    <am3d:pos x="0" y="0" z="5403270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05285" d="1000000"/>
                    <am3d:preTrans dx="987540" dy="-9768780" dz="-1128587"/>
                    <am3d:scale>
                      <am3d:sx n="1000000" d="1000000"/>
                      <am3d:sy n="1000000" d="1000000"/>
                      <am3d:sz n="1000000" d="1000000"/>
                    </am3d:scale>
                    <am3d:rot ay="46568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08287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模型 4" descr="Racing Bike">
                <a:extLst>
                  <a:ext uri="{FF2B5EF4-FFF2-40B4-BE49-F238E27FC236}">
                    <a16:creationId xmlns:a16="http://schemas.microsoft.com/office/drawing/2014/main" id="{FBAD88BF-78E5-40D3-BF60-52996BCCA6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31692" y="5821378"/>
                <a:ext cx="3526708" cy="195102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87934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模型 1" descr="Racing Bike">
                <a:extLst>
                  <a:ext uri="{FF2B5EF4-FFF2-40B4-BE49-F238E27FC236}">
                    <a16:creationId xmlns:a16="http://schemas.microsoft.com/office/drawing/2014/main" id="{6806BAEB-0264-4EF6-BC87-562B7F68B35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60385874"/>
                  </p:ext>
                </p:extLst>
              </p:nvPr>
            </p:nvGraphicFramePr>
            <p:xfrm>
              <a:off x="6531692" y="5821378"/>
              <a:ext cx="3526708" cy="195102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526708" cy="1951022"/>
                    </a:xfrm>
                    <a:prstGeom prst="rect">
                      <a:avLst/>
                    </a:prstGeom>
                  </am3d:spPr>
                  <am3d:camera>
                    <am3d:pos x="0" y="0" z="5403270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05285" d="1000000"/>
                    <am3d:preTrans dx="987540" dy="-9768780" dz="-1128587"/>
                    <am3d:scale>
                      <am3d:sx n="1000000" d="1000000"/>
                      <am3d:sy n="1000000" d="1000000"/>
                      <am3d:sz n="1000000" d="1000000"/>
                    </am3d:scale>
                    <am3d:rot ay="46568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08287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模型 1" descr="Racing Bike">
                <a:extLst>
                  <a:ext uri="{FF2B5EF4-FFF2-40B4-BE49-F238E27FC236}">
                    <a16:creationId xmlns:a16="http://schemas.microsoft.com/office/drawing/2014/main" id="{6806BAEB-0264-4EF6-BC87-562B7F68B35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31692" y="5821378"/>
                <a:ext cx="3526708" cy="195102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60707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0" name="3D 模型 29" descr="Racing Bike">
                <a:extLst>
                  <a:ext uri="{FF2B5EF4-FFF2-40B4-BE49-F238E27FC236}">
                    <a16:creationId xmlns:a16="http://schemas.microsoft.com/office/drawing/2014/main" id="{AE2C9245-812F-4E23-9D49-194564A6896D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6531692" y="5821378"/>
              <a:ext cx="3526708" cy="195102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526708" cy="1951022"/>
                    </a:xfrm>
                    <a:prstGeom prst="rect">
                      <a:avLst/>
                    </a:prstGeom>
                  </am3d:spPr>
                  <am3d:camera>
                    <am3d:pos x="0" y="0" z="5403270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05285" d="1000000"/>
                    <am3d:preTrans dx="987540" dy="-9768780" dz="-1128587"/>
                    <am3d:scale>
                      <am3d:sx n="1000000" d="1000000"/>
                      <am3d:sy n="1000000" d="1000000"/>
                      <am3d:sz n="1000000" d="1000000"/>
                    </am3d:scale>
                    <am3d:rot ay="46568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08287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0" name="3D 模型 29" descr="Racing Bike">
                <a:extLst>
                  <a:ext uri="{FF2B5EF4-FFF2-40B4-BE49-F238E27FC236}">
                    <a16:creationId xmlns:a16="http://schemas.microsoft.com/office/drawing/2014/main" id="{AE2C9245-812F-4E23-9D49-194564A689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31692" y="5821378"/>
                <a:ext cx="3526708" cy="1951022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图形 2" descr="强盗">
            <a:extLst>
              <a:ext uri="{FF2B5EF4-FFF2-40B4-BE49-F238E27FC236}">
                <a16:creationId xmlns:a16="http://schemas.microsoft.com/office/drawing/2014/main" id="{FF753BBB-402D-4503-8711-D98A908B6E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17993" y="1160164"/>
            <a:ext cx="743581" cy="743581"/>
          </a:xfrm>
          <a:prstGeom prst="rect">
            <a:avLst/>
          </a:prstGeom>
        </p:spPr>
      </p:pic>
      <p:sp>
        <p:nvSpPr>
          <p:cNvPr id="8" name="椭圆 7">
            <a:extLst>
              <a:ext uri="{FF2B5EF4-FFF2-40B4-BE49-F238E27FC236}">
                <a16:creationId xmlns:a16="http://schemas.microsoft.com/office/drawing/2014/main" id="{0302F0DA-FFC4-4963-819D-57FFBC060E7F}"/>
              </a:ext>
            </a:extLst>
          </p:cNvPr>
          <p:cNvSpPr/>
          <p:nvPr/>
        </p:nvSpPr>
        <p:spPr>
          <a:xfrm>
            <a:off x="5817993" y="1160164"/>
            <a:ext cx="743581" cy="743581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AF710784-9F0E-42F2-B213-6C83C6B3BF88}"/>
              </a:ext>
            </a:extLst>
          </p:cNvPr>
          <p:cNvCxnSpPr>
            <a:cxnSpLocks/>
            <a:stCxn id="8" idx="2"/>
            <a:endCxn id="13" idx="0"/>
          </p:cNvCxnSpPr>
          <p:nvPr/>
        </p:nvCxnSpPr>
        <p:spPr>
          <a:xfrm flipH="1">
            <a:off x="4192692" y="1531955"/>
            <a:ext cx="1625301" cy="625994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1574147F-0109-467E-9A78-84DE2A90A253}"/>
              </a:ext>
            </a:extLst>
          </p:cNvPr>
          <p:cNvSpPr/>
          <p:nvPr/>
        </p:nvSpPr>
        <p:spPr>
          <a:xfrm>
            <a:off x="3592302" y="2157949"/>
            <a:ext cx="1200778" cy="871641"/>
          </a:xfrm>
          <a:prstGeom prst="round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9196476-0F10-4003-B464-A3A7AF4AD185}"/>
              </a:ext>
            </a:extLst>
          </p:cNvPr>
          <p:cNvSpPr txBox="1"/>
          <p:nvPr/>
        </p:nvSpPr>
        <p:spPr>
          <a:xfrm>
            <a:off x="3592303" y="2157949"/>
            <a:ext cx="12007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登记信息、验证协议窗口</a:t>
            </a: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A4CEC938-E74B-4BED-8C61-B94CE45007D9}"/>
              </a:ext>
            </a:extLst>
          </p:cNvPr>
          <p:cNvCxnSpPr>
            <a:cxnSpLocks/>
            <a:stCxn id="8" idx="3"/>
            <a:endCxn id="19" idx="3"/>
          </p:cNvCxnSpPr>
          <p:nvPr/>
        </p:nvCxnSpPr>
        <p:spPr>
          <a:xfrm flipH="1">
            <a:off x="4793081" y="1794850"/>
            <a:ext cx="1133807" cy="1711020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C4A0A140-1EFF-44E0-B5CF-8AA36275204B}"/>
              </a:ext>
            </a:extLst>
          </p:cNvPr>
          <p:cNvSpPr/>
          <p:nvPr/>
        </p:nvSpPr>
        <p:spPr>
          <a:xfrm>
            <a:off x="3592302" y="3182704"/>
            <a:ext cx="1200778" cy="871641"/>
          </a:xfrm>
          <a:prstGeom prst="round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DE6257E-2058-40A9-9EA3-E92B8845600A}"/>
              </a:ext>
            </a:extLst>
          </p:cNvPr>
          <p:cNvSpPr txBox="1"/>
          <p:nvPr/>
        </p:nvSpPr>
        <p:spPr>
          <a:xfrm>
            <a:off x="3592303" y="3182704"/>
            <a:ext cx="12007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房地产估价窗口</a:t>
            </a: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FA054866-37EC-48A6-97B5-DE70D81D20D8}"/>
              </a:ext>
            </a:extLst>
          </p:cNvPr>
          <p:cNvSpPr/>
          <p:nvPr/>
        </p:nvSpPr>
        <p:spPr>
          <a:xfrm>
            <a:off x="3991706" y="4541855"/>
            <a:ext cx="1200778" cy="871641"/>
          </a:xfrm>
          <a:prstGeom prst="round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4EED566-59E3-456E-A9AC-B6D54A30E29D}"/>
              </a:ext>
            </a:extLst>
          </p:cNvPr>
          <p:cNvSpPr txBox="1"/>
          <p:nvPr/>
        </p:nvSpPr>
        <p:spPr>
          <a:xfrm>
            <a:off x="3991707" y="4541855"/>
            <a:ext cx="12007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登记信息、验证协议窗口</a:t>
            </a: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D35FA6DE-5FBC-40F1-A1F5-DCBD6CE99FC0}"/>
              </a:ext>
            </a:extLst>
          </p:cNvPr>
          <p:cNvCxnSpPr>
            <a:cxnSpLocks/>
          </p:cNvCxnSpPr>
          <p:nvPr/>
        </p:nvCxnSpPr>
        <p:spPr>
          <a:xfrm flipH="1">
            <a:off x="4882245" y="1794850"/>
            <a:ext cx="1044643" cy="2747005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013D4BE3-430E-4267-9377-EB2A2FBA3841}"/>
              </a:ext>
            </a:extLst>
          </p:cNvPr>
          <p:cNvCxnSpPr>
            <a:cxnSpLocks/>
            <a:stCxn id="8" idx="5"/>
            <a:endCxn id="40" idx="0"/>
          </p:cNvCxnSpPr>
          <p:nvPr/>
        </p:nvCxnSpPr>
        <p:spPr>
          <a:xfrm flipH="1">
            <a:off x="5926888" y="1794850"/>
            <a:ext cx="525791" cy="2747005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FF0AE197-826B-4FB2-A0AB-B4CF6D484D0F}"/>
              </a:ext>
            </a:extLst>
          </p:cNvPr>
          <p:cNvSpPr/>
          <p:nvPr/>
        </p:nvSpPr>
        <p:spPr>
          <a:xfrm>
            <a:off x="5326498" y="4541855"/>
            <a:ext cx="1200778" cy="871641"/>
          </a:xfrm>
          <a:prstGeom prst="round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32A71921-A3FF-453B-A662-F4A3EE54CC45}"/>
              </a:ext>
            </a:extLst>
          </p:cNvPr>
          <p:cNvSpPr txBox="1"/>
          <p:nvPr/>
        </p:nvSpPr>
        <p:spPr>
          <a:xfrm>
            <a:off x="5326499" y="4541855"/>
            <a:ext cx="12007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私房交易窗口</a:t>
            </a:r>
          </a:p>
        </p:txBody>
      </p: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1ABAADF6-71E2-4E32-B183-ADF2E6FFD35A}"/>
              </a:ext>
            </a:extLst>
          </p:cNvPr>
          <p:cNvCxnSpPr>
            <a:cxnSpLocks/>
            <a:stCxn id="8" idx="5"/>
            <a:endCxn id="45" idx="0"/>
          </p:cNvCxnSpPr>
          <p:nvPr/>
        </p:nvCxnSpPr>
        <p:spPr>
          <a:xfrm>
            <a:off x="6452679" y="1794850"/>
            <a:ext cx="831611" cy="2767102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: 圆角 43">
            <a:extLst>
              <a:ext uri="{FF2B5EF4-FFF2-40B4-BE49-F238E27FC236}">
                <a16:creationId xmlns:a16="http://schemas.microsoft.com/office/drawing/2014/main" id="{CD9452AC-049C-4E88-AD3C-8A0C904E92B0}"/>
              </a:ext>
            </a:extLst>
          </p:cNvPr>
          <p:cNvSpPr/>
          <p:nvPr/>
        </p:nvSpPr>
        <p:spPr>
          <a:xfrm>
            <a:off x="6683900" y="4561952"/>
            <a:ext cx="1200778" cy="871641"/>
          </a:xfrm>
          <a:prstGeom prst="round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BBB200B2-C97A-495A-8ADB-12C6E5D296F5}"/>
              </a:ext>
            </a:extLst>
          </p:cNvPr>
          <p:cNvSpPr txBox="1"/>
          <p:nvPr/>
        </p:nvSpPr>
        <p:spPr>
          <a:xfrm>
            <a:off x="6683901" y="4561952"/>
            <a:ext cx="12007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契税、印花税窗口</a:t>
            </a:r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06BC29EE-3254-4B44-8C6D-594E4DFA0978}"/>
              </a:ext>
            </a:extLst>
          </p:cNvPr>
          <p:cNvCxnSpPr>
            <a:cxnSpLocks/>
            <a:stCxn id="8" idx="6"/>
          </p:cNvCxnSpPr>
          <p:nvPr/>
        </p:nvCxnSpPr>
        <p:spPr>
          <a:xfrm>
            <a:off x="6561574" y="1531955"/>
            <a:ext cx="1640447" cy="1422260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矩形: 圆角 49">
            <a:extLst>
              <a:ext uri="{FF2B5EF4-FFF2-40B4-BE49-F238E27FC236}">
                <a16:creationId xmlns:a16="http://schemas.microsoft.com/office/drawing/2014/main" id="{962C3CE6-2776-4769-8E5B-50253342766A}"/>
              </a:ext>
            </a:extLst>
          </p:cNvPr>
          <p:cNvSpPr/>
          <p:nvPr/>
        </p:nvSpPr>
        <p:spPr>
          <a:xfrm>
            <a:off x="7744823" y="2954215"/>
            <a:ext cx="1200778" cy="871641"/>
          </a:xfrm>
          <a:prstGeom prst="round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2E70CBE1-9815-4A5B-BFC6-933DE0F4BB62}"/>
              </a:ext>
            </a:extLst>
          </p:cNvPr>
          <p:cNvSpPr txBox="1"/>
          <p:nvPr/>
        </p:nvSpPr>
        <p:spPr>
          <a:xfrm>
            <a:off x="7744824" y="2954215"/>
            <a:ext cx="12007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产权登记发证窗口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BED7DE62-C915-4C38-A495-793745B69BE5}"/>
              </a:ext>
            </a:extLst>
          </p:cNvPr>
          <p:cNvSpPr txBox="1"/>
          <p:nvPr/>
        </p:nvSpPr>
        <p:spPr>
          <a:xfrm>
            <a:off x="3395048" y="138379"/>
            <a:ext cx="3032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地房产局办理房产证过户</a:t>
            </a:r>
            <a:endParaRPr lang="zh-CN" altLang="en-US" sz="2000" dirty="0">
              <a:solidFill>
                <a:schemeClr val="accent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3685EC58-32BC-4C32-BD45-F78603114B37}"/>
              </a:ext>
            </a:extLst>
          </p:cNvPr>
          <p:cNvCxnSpPr>
            <a:cxnSpLocks/>
            <a:endCxn id="3" idx="0"/>
          </p:cNvCxnSpPr>
          <p:nvPr/>
        </p:nvCxnSpPr>
        <p:spPr>
          <a:xfrm>
            <a:off x="6189784" y="871520"/>
            <a:ext cx="0" cy="288644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>
            <a:extLst>
              <a:ext uri="{FF2B5EF4-FFF2-40B4-BE49-F238E27FC236}">
                <a16:creationId xmlns:a16="http://schemas.microsoft.com/office/drawing/2014/main" id="{83036C2E-F042-4750-8576-67209460D111}"/>
              </a:ext>
            </a:extLst>
          </p:cNvPr>
          <p:cNvSpPr txBox="1"/>
          <p:nvPr/>
        </p:nvSpPr>
        <p:spPr>
          <a:xfrm>
            <a:off x="5751201" y="55267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2">
                    <a:lumMod val="1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你</a:t>
            </a:r>
            <a:r>
              <a:rPr lang="en-US" altLang="zh-CN" dirty="0">
                <a:solidFill>
                  <a:schemeClr val="bg2">
                    <a:lumMod val="1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zh-CN" altLang="en-US" dirty="0">
              <a:solidFill>
                <a:schemeClr val="bg2">
                  <a:lumMod val="10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7" name="流程图：页外连接线 2" descr="标记">
            <a:extLst>
              <a:ext uri="{FF2B5EF4-FFF2-40B4-BE49-F238E27FC236}">
                <a16:creationId xmlns:a16="http://schemas.microsoft.com/office/drawing/2014/main" id="{42A52202-E40B-4849-B03F-9E5200B0AF3C}"/>
              </a:ext>
            </a:extLst>
          </p:cNvPr>
          <p:cNvSpPr/>
          <p:nvPr/>
        </p:nvSpPr>
        <p:spPr>
          <a:xfrm>
            <a:off x="835237" y="0"/>
            <a:ext cx="1678339" cy="261048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8000 h 10000"/>
              <a:gd name="connsiteX3" fmla="*/ 5000 w 10000"/>
              <a:gd name="connsiteY3" fmla="*/ 10000 h 10000"/>
              <a:gd name="connsiteX4" fmla="*/ 0 w 10000"/>
              <a:gd name="connsiteY4" fmla="*/ 8000 h 10000"/>
              <a:gd name="connsiteX5" fmla="*/ 0 w 10000"/>
              <a:gd name="connsiteY5" fmla="*/ 0 h 10000"/>
              <a:gd name="connsiteX0" fmla="*/ 0 w 10000"/>
              <a:gd name="connsiteY0" fmla="*/ 0 h 8000"/>
              <a:gd name="connsiteX1" fmla="*/ 10000 w 10000"/>
              <a:gd name="connsiteY1" fmla="*/ 0 h 8000"/>
              <a:gd name="connsiteX2" fmla="*/ 10000 w 10000"/>
              <a:gd name="connsiteY2" fmla="*/ 8000 h 8000"/>
              <a:gd name="connsiteX3" fmla="*/ 4950 w 10000"/>
              <a:gd name="connsiteY3" fmla="*/ 5627 h 8000"/>
              <a:gd name="connsiteX4" fmla="*/ 0 w 10000"/>
              <a:gd name="connsiteY4" fmla="*/ 8000 h 8000"/>
              <a:gd name="connsiteX5" fmla="*/ 0 w 10000"/>
              <a:gd name="connsiteY5" fmla="*/ 0 h 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8000">
                <a:moveTo>
                  <a:pt x="0" y="0"/>
                </a:moveTo>
                <a:lnTo>
                  <a:pt x="10000" y="0"/>
                </a:lnTo>
                <a:lnTo>
                  <a:pt x="10000" y="8000"/>
                </a:lnTo>
                <a:lnTo>
                  <a:pt x="4950" y="5627"/>
                </a:lnTo>
                <a:lnTo>
                  <a:pt x="0" y="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28" name="图形 27" descr="打开的书">
            <a:extLst>
              <a:ext uri="{FF2B5EF4-FFF2-40B4-BE49-F238E27FC236}">
                <a16:creationId xmlns:a16="http://schemas.microsoft.com/office/drawing/2014/main" id="{86426083-72D0-4614-AB00-9F7403D01EB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17206" y="5928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34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3" grpId="0"/>
      <p:bldP spid="18" grpId="0" animBg="1"/>
      <p:bldP spid="19" grpId="0"/>
      <p:bldP spid="20" grpId="0" animBg="1"/>
      <p:bldP spid="21" grpId="0"/>
      <p:bldP spid="39" grpId="0" animBg="1"/>
      <p:bldP spid="40" grpId="0"/>
      <p:bldP spid="44" grpId="0" animBg="1"/>
      <p:bldP spid="45" grpId="0"/>
      <p:bldP spid="50" grpId="0" animBg="1"/>
      <p:bldP spid="51" grpId="0"/>
      <p:bldP spid="57" grpId="0"/>
      <p:bldP spid="6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1" name="3D 模型 40" descr="Racing Bike">
                <a:extLst>
                  <a:ext uri="{FF2B5EF4-FFF2-40B4-BE49-F238E27FC236}">
                    <a16:creationId xmlns:a16="http://schemas.microsoft.com/office/drawing/2014/main" id="{CF23EE72-75CD-4859-9856-F38222BB3246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6531692" y="5821378"/>
              <a:ext cx="3526708" cy="195102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526708" cy="1951022"/>
                    </a:xfrm>
                    <a:prstGeom prst="rect">
                      <a:avLst/>
                    </a:prstGeom>
                  </am3d:spPr>
                  <am3d:camera>
                    <am3d:pos x="0" y="0" z="5403270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05285" d="1000000"/>
                    <am3d:preTrans dx="987540" dy="-9768780" dz="-1128587"/>
                    <am3d:scale>
                      <am3d:sx n="1000000" d="1000000"/>
                      <am3d:sy n="1000000" d="1000000"/>
                      <am3d:sz n="1000000" d="1000000"/>
                    </am3d:scale>
                    <am3d:rot ay="46568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08287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1" name="3D 模型 40" descr="Racing Bike">
                <a:extLst>
                  <a:ext uri="{FF2B5EF4-FFF2-40B4-BE49-F238E27FC236}">
                    <a16:creationId xmlns:a16="http://schemas.microsoft.com/office/drawing/2014/main" id="{CF23EE72-75CD-4859-9856-F38222BB324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31692" y="5821378"/>
                <a:ext cx="3526708" cy="1951022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图形 2" descr="强盗">
            <a:extLst>
              <a:ext uri="{FF2B5EF4-FFF2-40B4-BE49-F238E27FC236}">
                <a16:creationId xmlns:a16="http://schemas.microsoft.com/office/drawing/2014/main" id="{FF753BBB-402D-4503-8711-D98A908B6E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155485" y="1114216"/>
            <a:ext cx="743581" cy="743581"/>
          </a:xfrm>
          <a:prstGeom prst="rect">
            <a:avLst/>
          </a:prstGeom>
        </p:spPr>
      </p:pic>
      <p:sp>
        <p:nvSpPr>
          <p:cNvPr id="8" name="椭圆 7">
            <a:extLst>
              <a:ext uri="{FF2B5EF4-FFF2-40B4-BE49-F238E27FC236}">
                <a16:creationId xmlns:a16="http://schemas.microsoft.com/office/drawing/2014/main" id="{0302F0DA-FFC4-4963-819D-57FFBC060E7F}"/>
              </a:ext>
            </a:extLst>
          </p:cNvPr>
          <p:cNvSpPr/>
          <p:nvPr/>
        </p:nvSpPr>
        <p:spPr>
          <a:xfrm>
            <a:off x="6155485" y="1114216"/>
            <a:ext cx="743581" cy="743581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1574147F-0109-467E-9A78-84DE2A90A253}"/>
              </a:ext>
            </a:extLst>
          </p:cNvPr>
          <p:cNvSpPr/>
          <p:nvPr/>
        </p:nvSpPr>
        <p:spPr>
          <a:xfrm>
            <a:off x="8008643" y="3971556"/>
            <a:ext cx="1200778" cy="871641"/>
          </a:xfrm>
          <a:prstGeom prst="round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9196476-0F10-4003-B464-A3A7AF4AD185}"/>
              </a:ext>
            </a:extLst>
          </p:cNvPr>
          <p:cNvSpPr txBox="1"/>
          <p:nvPr/>
        </p:nvSpPr>
        <p:spPr>
          <a:xfrm>
            <a:off x="8008644" y="3971556"/>
            <a:ext cx="12007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登记信息、验证协议窗口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C4A0A140-1EFF-44E0-B5CF-8AA36275204B}"/>
              </a:ext>
            </a:extLst>
          </p:cNvPr>
          <p:cNvSpPr/>
          <p:nvPr/>
        </p:nvSpPr>
        <p:spPr>
          <a:xfrm>
            <a:off x="3981658" y="3971556"/>
            <a:ext cx="1200778" cy="871641"/>
          </a:xfrm>
          <a:prstGeom prst="round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DE6257E-2058-40A9-9EA3-E92B8845600A}"/>
              </a:ext>
            </a:extLst>
          </p:cNvPr>
          <p:cNvSpPr txBox="1"/>
          <p:nvPr/>
        </p:nvSpPr>
        <p:spPr>
          <a:xfrm>
            <a:off x="3981659" y="3971556"/>
            <a:ext cx="12007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房地产估价窗口</a:t>
            </a: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FA054866-37EC-48A6-97B5-DE70D81D20D8}"/>
              </a:ext>
            </a:extLst>
          </p:cNvPr>
          <p:cNvSpPr/>
          <p:nvPr/>
        </p:nvSpPr>
        <p:spPr>
          <a:xfrm>
            <a:off x="3981658" y="5305527"/>
            <a:ext cx="1200778" cy="871641"/>
          </a:xfrm>
          <a:prstGeom prst="round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4EED566-59E3-456E-A9AC-B6D54A30E29D}"/>
              </a:ext>
            </a:extLst>
          </p:cNvPr>
          <p:cNvSpPr txBox="1"/>
          <p:nvPr/>
        </p:nvSpPr>
        <p:spPr>
          <a:xfrm>
            <a:off x="3981659" y="5305527"/>
            <a:ext cx="12007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登记信息、验证协议窗口</a:t>
            </a: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FF0AE197-826B-4FB2-A0AB-B4CF6D484D0F}"/>
              </a:ext>
            </a:extLst>
          </p:cNvPr>
          <p:cNvSpPr/>
          <p:nvPr/>
        </p:nvSpPr>
        <p:spPr>
          <a:xfrm>
            <a:off x="5316450" y="5305527"/>
            <a:ext cx="1200778" cy="871641"/>
          </a:xfrm>
          <a:prstGeom prst="round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32A71921-A3FF-453B-A662-F4A3EE54CC45}"/>
              </a:ext>
            </a:extLst>
          </p:cNvPr>
          <p:cNvSpPr txBox="1"/>
          <p:nvPr/>
        </p:nvSpPr>
        <p:spPr>
          <a:xfrm>
            <a:off x="5316451" y="5305527"/>
            <a:ext cx="12007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私房交易窗口</a:t>
            </a:r>
          </a:p>
        </p:txBody>
      </p:sp>
      <p:sp>
        <p:nvSpPr>
          <p:cNvPr id="44" name="矩形: 圆角 43">
            <a:extLst>
              <a:ext uri="{FF2B5EF4-FFF2-40B4-BE49-F238E27FC236}">
                <a16:creationId xmlns:a16="http://schemas.microsoft.com/office/drawing/2014/main" id="{CD9452AC-049C-4E88-AD3C-8A0C904E92B0}"/>
              </a:ext>
            </a:extLst>
          </p:cNvPr>
          <p:cNvSpPr/>
          <p:nvPr/>
        </p:nvSpPr>
        <p:spPr>
          <a:xfrm>
            <a:off x="6673852" y="5325624"/>
            <a:ext cx="1200778" cy="871641"/>
          </a:xfrm>
          <a:prstGeom prst="round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BBB200B2-C97A-495A-8ADB-12C6E5D296F5}"/>
              </a:ext>
            </a:extLst>
          </p:cNvPr>
          <p:cNvSpPr txBox="1"/>
          <p:nvPr/>
        </p:nvSpPr>
        <p:spPr>
          <a:xfrm>
            <a:off x="6673853" y="5325624"/>
            <a:ext cx="12007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契税、印花税窗口</a:t>
            </a:r>
          </a:p>
        </p:txBody>
      </p:sp>
      <p:sp>
        <p:nvSpPr>
          <p:cNvPr id="50" name="矩形: 圆角 49">
            <a:extLst>
              <a:ext uri="{FF2B5EF4-FFF2-40B4-BE49-F238E27FC236}">
                <a16:creationId xmlns:a16="http://schemas.microsoft.com/office/drawing/2014/main" id="{962C3CE6-2776-4769-8E5B-50253342766A}"/>
              </a:ext>
            </a:extLst>
          </p:cNvPr>
          <p:cNvSpPr/>
          <p:nvPr/>
        </p:nvSpPr>
        <p:spPr>
          <a:xfrm>
            <a:off x="8008643" y="5328188"/>
            <a:ext cx="1200778" cy="871641"/>
          </a:xfrm>
          <a:prstGeom prst="round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2E70CBE1-9815-4A5B-BFC6-933DE0F4BB62}"/>
              </a:ext>
            </a:extLst>
          </p:cNvPr>
          <p:cNvSpPr txBox="1"/>
          <p:nvPr/>
        </p:nvSpPr>
        <p:spPr>
          <a:xfrm>
            <a:off x="8008643" y="5440844"/>
            <a:ext cx="12007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产权登记发证窗口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BED7DE62-C915-4C38-A495-793745B69BE5}"/>
              </a:ext>
            </a:extLst>
          </p:cNvPr>
          <p:cNvSpPr txBox="1"/>
          <p:nvPr/>
        </p:nvSpPr>
        <p:spPr>
          <a:xfrm>
            <a:off x="3395048" y="138379"/>
            <a:ext cx="3032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地房产局办理房产证过户</a:t>
            </a:r>
            <a:endParaRPr lang="zh-CN" altLang="en-US" sz="2000" dirty="0">
              <a:solidFill>
                <a:schemeClr val="accent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3685EC58-32BC-4C32-BD45-F78603114B37}"/>
              </a:ext>
            </a:extLst>
          </p:cNvPr>
          <p:cNvCxnSpPr>
            <a:cxnSpLocks/>
            <a:endCxn id="3" idx="0"/>
          </p:cNvCxnSpPr>
          <p:nvPr/>
        </p:nvCxnSpPr>
        <p:spPr>
          <a:xfrm>
            <a:off x="6527276" y="825572"/>
            <a:ext cx="0" cy="288644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>
            <a:extLst>
              <a:ext uri="{FF2B5EF4-FFF2-40B4-BE49-F238E27FC236}">
                <a16:creationId xmlns:a16="http://schemas.microsoft.com/office/drawing/2014/main" id="{83036C2E-F042-4750-8576-67209460D111}"/>
              </a:ext>
            </a:extLst>
          </p:cNvPr>
          <p:cNvSpPr txBox="1"/>
          <p:nvPr/>
        </p:nvSpPr>
        <p:spPr>
          <a:xfrm>
            <a:off x="6088693" y="51959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2">
                    <a:lumMod val="1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你</a:t>
            </a:r>
            <a:r>
              <a:rPr lang="en-US" altLang="zh-CN" dirty="0">
                <a:solidFill>
                  <a:schemeClr val="bg2">
                    <a:lumMod val="1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zh-CN" altLang="en-US" dirty="0">
              <a:solidFill>
                <a:schemeClr val="bg2">
                  <a:lumMod val="10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5BBD641B-86A9-470E-8C90-05438D771D53}"/>
              </a:ext>
            </a:extLst>
          </p:cNvPr>
          <p:cNvCxnSpPr>
            <a:cxnSpLocks/>
          </p:cNvCxnSpPr>
          <p:nvPr/>
        </p:nvCxnSpPr>
        <p:spPr>
          <a:xfrm flipH="1">
            <a:off x="6517228" y="1857797"/>
            <a:ext cx="10046" cy="523662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椭圆 34">
            <a:extLst>
              <a:ext uri="{FF2B5EF4-FFF2-40B4-BE49-F238E27FC236}">
                <a16:creationId xmlns:a16="http://schemas.microsoft.com/office/drawing/2014/main" id="{7C5A437C-0995-4F33-82A4-ECA2204BDED4}"/>
              </a:ext>
            </a:extLst>
          </p:cNvPr>
          <p:cNvSpPr/>
          <p:nvPr/>
        </p:nvSpPr>
        <p:spPr>
          <a:xfrm>
            <a:off x="6155485" y="2381459"/>
            <a:ext cx="743581" cy="743581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形 15" descr="呼叫中心">
            <a:extLst>
              <a:ext uri="{FF2B5EF4-FFF2-40B4-BE49-F238E27FC236}">
                <a16:creationId xmlns:a16="http://schemas.microsoft.com/office/drawing/2014/main" id="{9E426DB1-8766-40C8-92E7-A3A32A8ACF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254053" y="2452840"/>
            <a:ext cx="546442" cy="546442"/>
          </a:xfrm>
          <a:prstGeom prst="rect">
            <a:avLst/>
          </a:prstGeom>
        </p:spPr>
      </p:pic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A61B4073-BD50-4AA9-B666-532CF9C085AC}"/>
              </a:ext>
            </a:extLst>
          </p:cNvPr>
          <p:cNvCxnSpPr>
            <a:cxnSpLocks/>
            <a:stCxn id="35" idx="2"/>
            <a:endCxn id="19" idx="0"/>
          </p:cNvCxnSpPr>
          <p:nvPr/>
        </p:nvCxnSpPr>
        <p:spPr>
          <a:xfrm flipH="1">
            <a:off x="4582048" y="2753250"/>
            <a:ext cx="1573437" cy="1218306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26BF3046-5FC8-4AA0-A873-08E0D73979E9}"/>
              </a:ext>
            </a:extLst>
          </p:cNvPr>
          <p:cNvCxnSpPr>
            <a:cxnSpLocks/>
            <a:endCxn id="21" idx="0"/>
          </p:cNvCxnSpPr>
          <p:nvPr/>
        </p:nvCxnSpPr>
        <p:spPr>
          <a:xfrm flipH="1">
            <a:off x="4582048" y="3016145"/>
            <a:ext cx="1672005" cy="2289382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B23C21AA-EA27-4D41-B540-CB2325B551BE}"/>
              </a:ext>
            </a:extLst>
          </p:cNvPr>
          <p:cNvCxnSpPr>
            <a:cxnSpLocks/>
            <a:stCxn id="35" idx="3"/>
            <a:endCxn id="40" idx="0"/>
          </p:cNvCxnSpPr>
          <p:nvPr/>
        </p:nvCxnSpPr>
        <p:spPr>
          <a:xfrm flipH="1">
            <a:off x="5916840" y="3016145"/>
            <a:ext cx="347540" cy="2289382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572E7A27-3C2D-47FD-AFD9-6CB07A7A8BAF}"/>
              </a:ext>
            </a:extLst>
          </p:cNvPr>
          <p:cNvCxnSpPr>
            <a:stCxn id="35" idx="5"/>
            <a:endCxn id="45" idx="0"/>
          </p:cNvCxnSpPr>
          <p:nvPr/>
        </p:nvCxnSpPr>
        <p:spPr>
          <a:xfrm>
            <a:off x="6790171" y="3016145"/>
            <a:ext cx="484071" cy="2309479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BADA6641-AC91-4661-AF7B-307A780A2574}"/>
              </a:ext>
            </a:extLst>
          </p:cNvPr>
          <p:cNvCxnSpPr>
            <a:cxnSpLocks/>
            <a:stCxn id="35" idx="5"/>
            <a:endCxn id="50" idx="0"/>
          </p:cNvCxnSpPr>
          <p:nvPr/>
        </p:nvCxnSpPr>
        <p:spPr>
          <a:xfrm>
            <a:off x="6790171" y="3016145"/>
            <a:ext cx="1818861" cy="2312043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0682BB1A-92EB-4A77-B3A2-D16A6493168A}"/>
              </a:ext>
            </a:extLst>
          </p:cNvPr>
          <p:cNvCxnSpPr>
            <a:cxnSpLocks/>
            <a:stCxn id="35" idx="6"/>
            <a:endCxn id="13" idx="0"/>
          </p:cNvCxnSpPr>
          <p:nvPr/>
        </p:nvCxnSpPr>
        <p:spPr>
          <a:xfrm>
            <a:off x="6899066" y="2753250"/>
            <a:ext cx="1709967" cy="1218306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1D177D73-C8E0-4501-A77C-3020187BA039}"/>
              </a:ext>
            </a:extLst>
          </p:cNvPr>
          <p:cNvSpPr txBox="1"/>
          <p:nvPr/>
        </p:nvSpPr>
        <p:spPr>
          <a:xfrm>
            <a:off x="4816657" y="122792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accent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客户端角色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01C4015-7B5F-46DC-BB04-3FDCE201FF22}"/>
              </a:ext>
            </a:extLst>
          </p:cNvPr>
          <p:cNvSpPr txBox="1"/>
          <p:nvPr/>
        </p:nvSpPr>
        <p:spPr>
          <a:xfrm>
            <a:off x="6979754" y="2453716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accent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外观角色</a:t>
            </a:r>
            <a:endParaRPr lang="en-US" altLang="zh-CN" dirty="0">
              <a:solidFill>
                <a:schemeClr val="accent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endParaRPr lang="zh-CN" altLang="en-US" dirty="0">
              <a:solidFill>
                <a:schemeClr val="accent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C51249A-A694-4F9D-B99F-F45AE8F70417}"/>
              </a:ext>
            </a:extLst>
          </p:cNvPr>
          <p:cNvSpPr/>
          <p:nvPr/>
        </p:nvSpPr>
        <p:spPr>
          <a:xfrm>
            <a:off x="5617369" y="3531271"/>
            <a:ext cx="1818861" cy="1242879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子系统角色</a:t>
            </a:r>
          </a:p>
        </p:txBody>
      </p:sp>
      <p:sp>
        <p:nvSpPr>
          <p:cNvPr id="33" name="流程图：页外连接线 2" descr="标记">
            <a:extLst>
              <a:ext uri="{FF2B5EF4-FFF2-40B4-BE49-F238E27FC236}">
                <a16:creationId xmlns:a16="http://schemas.microsoft.com/office/drawing/2014/main" id="{7876BCAD-0666-44E0-855E-6D213E111E3D}"/>
              </a:ext>
            </a:extLst>
          </p:cNvPr>
          <p:cNvSpPr/>
          <p:nvPr/>
        </p:nvSpPr>
        <p:spPr>
          <a:xfrm>
            <a:off x="835237" y="0"/>
            <a:ext cx="1678339" cy="261048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8000 h 10000"/>
              <a:gd name="connsiteX3" fmla="*/ 5000 w 10000"/>
              <a:gd name="connsiteY3" fmla="*/ 10000 h 10000"/>
              <a:gd name="connsiteX4" fmla="*/ 0 w 10000"/>
              <a:gd name="connsiteY4" fmla="*/ 8000 h 10000"/>
              <a:gd name="connsiteX5" fmla="*/ 0 w 10000"/>
              <a:gd name="connsiteY5" fmla="*/ 0 h 10000"/>
              <a:gd name="connsiteX0" fmla="*/ 0 w 10000"/>
              <a:gd name="connsiteY0" fmla="*/ 0 h 8000"/>
              <a:gd name="connsiteX1" fmla="*/ 10000 w 10000"/>
              <a:gd name="connsiteY1" fmla="*/ 0 h 8000"/>
              <a:gd name="connsiteX2" fmla="*/ 10000 w 10000"/>
              <a:gd name="connsiteY2" fmla="*/ 8000 h 8000"/>
              <a:gd name="connsiteX3" fmla="*/ 4950 w 10000"/>
              <a:gd name="connsiteY3" fmla="*/ 5627 h 8000"/>
              <a:gd name="connsiteX4" fmla="*/ 0 w 10000"/>
              <a:gd name="connsiteY4" fmla="*/ 8000 h 8000"/>
              <a:gd name="connsiteX5" fmla="*/ 0 w 10000"/>
              <a:gd name="connsiteY5" fmla="*/ 0 h 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8000">
                <a:moveTo>
                  <a:pt x="0" y="0"/>
                </a:moveTo>
                <a:lnTo>
                  <a:pt x="10000" y="0"/>
                </a:lnTo>
                <a:lnTo>
                  <a:pt x="10000" y="8000"/>
                </a:lnTo>
                <a:lnTo>
                  <a:pt x="4950" y="5627"/>
                </a:lnTo>
                <a:lnTo>
                  <a:pt x="0" y="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34" name="图形 33" descr="打开的书">
            <a:extLst>
              <a:ext uri="{FF2B5EF4-FFF2-40B4-BE49-F238E27FC236}">
                <a16:creationId xmlns:a16="http://schemas.microsoft.com/office/drawing/2014/main" id="{398CA22D-D438-4CD8-B3DB-5E2FE4808DF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217206" y="5928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914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3" grpId="0"/>
      <p:bldP spid="18" grpId="0" animBg="1"/>
      <p:bldP spid="19" grpId="0"/>
      <p:bldP spid="20" grpId="0" animBg="1"/>
      <p:bldP spid="21" grpId="0"/>
      <p:bldP spid="39" grpId="0" animBg="1"/>
      <p:bldP spid="40" grpId="0"/>
      <p:bldP spid="44" grpId="0" animBg="1"/>
      <p:bldP spid="45" grpId="0"/>
      <p:bldP spid="50" grpId="0" animBg="1"/>
      <p:bldP spid="51" grpId="0"/>
      <p:bldP spid="57" grpId="0"/>
      <p:bldP spid="63" grpId="0"/>
      <p:bldP spid="35" grpId="0" animBg="1"/>
      <p:bldP spid="2" grpId="0"/>
      <p:bldP spid="4" grpId="0"/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7" name="3D 模型 36" descr="Racing Bike">
                <a:extLst>
                  <a:ext uri="{FF2B5EF4-FFF2-40B4-BE49-F238E27FC236}">
                    <a16:creationId xmlns:a16="http://schemas.microsoft.com/office/drawing/2014/main" id="{642A4F2E-0CD7-4007-B702-317FDEBFE4A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36577798"/>
                  </p:ext>
                </p:extLst>
              </p:nvPr>
            </p:nvGraphicFramePr>
            <p:xfrm>
              <a:off x="6531692" y="5821378"/>
              <a:ext cx="3526708" cy="195102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526708" cy="1951022"/>
                    </a:xfrm>
                    <a:prstGeom prst="rect">
                      <a:avLst/>
                    </a:prstGeom>
                  </am3d:spPr>
                  <am3d:camera>
                    <am3d:pos x="0" y="0" z="5403270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05285" d="1000000"/>
                    <am3d:preTrans dx="987540" dy="-9768780" dz="-1128587"/>
                    <am3d:scale>
                      <am3d:sx n="1000000" d="1000000"/>
                      <am3d:sy n="1000000" d="1000000"/>
                      <am3d:sz n="1000000" d="1000000"/>
                    </am3d:scale>
                    <am3d:rot ay="46568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08287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7" name="3D 模型 36" descr="Racing Bike">
                <a:extLst>
                  <a:ext uri="{FF2B5EF4-FFF2-40B4-BE49-F238E27FC236}">
                    <a16:creationId xmlns:a16="http://schemas.microsoft.com/office/drawing/2014/main" id="{642A4F2E-0CD7-4007-B702-317FDEBFE4A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31692" y="5821378"/>
                <a:ext cx="3526708" cy="1951022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流程图：页外连接线 2" descr="标记">
            <a:extLst>
              <a:ext uri="{FF2B5EF4-FFF2-40B4-BE49-F238E27FC236}">
                <a16:creationId xmlns:a16="http://schemas.microsoft.com/office/drawing/2014/main" id="{9A5F3CC9-56D7-4AAA-AA43-D535FE6B5003}"/>
              </a:ext>
            </a:extLst>
          </p:cNvPr>
          <p:cNvSpPr/>
          <p:nvPr/>
        </p:nvSpPr>
        <p:spPr>
          <a:xfrm>
            <a:off x="835237" y="0"/>
            <a:ext cx="1678339" cy="261048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8000 h 10000"/>
              <a:gd name="connsiteX3" fmla="*/ 5000 w 10000"/>
              <a:gd name="connsiteY3" fmla="*/ 10000 h 10000"/>
              <a:gd name="connsiteX4" fmla="*/ 0 w 10000"/>
              <a:gd name="connsiteY4" fmla="*/ 8000 h 10000"/>
              <a:gd name="connsiteX5" fmla="*/ 0 w 10000"/>
              <a:gd name="connsiteY5" fmla="*/ 0 h 10000"/>
              <a:gd name="connsiteX0" fmla="*/ 0 w 10000"/>
              <a:gd name="connsiteY0" fmla="*/ 0 h 8000"/>
              <a:gd name="connsiteX1" fmla="*/ 10000 w 10000"/>
              <a:gd name="connsiteY1" fmla="*/ 0 h 8000"/>
              <a:gd name="connsiteX2" fmla="*/ 10000 w 10000"/>
              <a:gd name="connsiteY2" fmla="*/ 8000 h 8000"/>
              <a:gd name="connsiteX3" fmla="*/ 4950 w 10000"/>
              <a:gd name="connsiteY3" fmla="*/ 5627 h 8000"/>
              <a:gd name="connsiteX4" fmla="*/ 0 w 10000"/>
              <a:gd name="connsiteY4" fmla="*/ 8000 h 8000"/>
              <a:gd name="connsiteX5" fmla="*/ 0 w 10000"/>
              <a:gd name="connsiteY5" fmla="*/ 0 h 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8000">
                <a:moveTo>
                  <a:pt x="0" y="0"/>
                </a:moveTo>
                <a:lnTo>
                  <a:pt x="10000" y="0"/>
                </a:lnTo>
                <a:lnTo>
                  <a:pt x="10000" y="8000"/>
                </a:lnTo>
                <a:lnTo>
                  <a:pt x="4950" y="5627"/>
                </a:lnTo>
                <a:lnTo>
                  <a:pt x="0" y="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5850E7E-0FE0-4EDA-B792-6D235DD6C407}"/>
              </a:ext>
            </a:extLst>
          </p:cNvPr>
          <p:cNvSpPr txBox="1"/>
          <p:nvPr/>
        </p:nvSpPr>
        <p:spPr>
          <a:xfrm>
            <a:off x="4080243" y="300465"/>
            <a:ext cx="44011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外观模式的</a:t>
            </a:r>
            <a:r>
              <a:rPr lang="zh-CN" altLang="en-US" sz="3200" dirty="0">
                <a:solidFill>
                  <a:schemeClr val="accent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定义</a:t>
            </a:r>
            <a:r>
              <a:rPr lang="zh-CN" altLang="en-US" sz="3200" dirty="0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及</a:t>
            </a:r>
            <a:r>
              <a:rPr lang="zh-CN" altLang="en-US" sz="3200" dirty="0">
                <a:solidFill>
                  <a:schemeClr val="accent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特点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FE49B07-0976-4F58-AAE8-D5CBDAC700A3}"/>
              </a:ext>
            </a:extLst>
          </p:cNvPr>
          <p:cNvSpPr txBox="1"/>
          <p:nvPr/>
        </p:nvSpPr>
        <p:spPr>
          <a:xfrm>
            <a:off x="3769727" y="1120578"/>
            <a:ext cx="50714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定义</a:t>
            </a:r>
            <a:r>
              <a:rPr lang="zh-CN" altLang="en-US" sz="2000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r>
              <a:rPr lang="zh-CN" altLang="en-US" sz="2000" b="0" i="0" u="none" strike="noStrike" dirty="0">
                <a:solidFill>
                  <a:schemeClr val="accent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外观（</a:t>
            </a:r>
            <a:r>
              <a:rPr lang="en-US" altLang="zh-CN" sz="2000" b="0" i="0" u="none" strike="noStrike" dirty="0">
                <a:solidFill>
                  <a:schemeClr val="accent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Facade</a:t>
            </a:r>
            <a:r>
              <a:rPr lang="zh-CN" altLang="en-US" sz="2000" b="0" i="0" u="none" strike="noStrike" dirty="0">
                <a:solidFill>
                  <a:schemeClr val="accent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）模式</a:t>
            </a:r>
            <a:r>
              <a:rPr lang="zh-CN" altLang="en-US" sz="2000" b="0" i="0" u="none" strike="noStrike" dirty="0">
                <a:solidFill>
                  <a:srgbClr val="444444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又叫作门面模式，是一种通过为多个复杂的子系统提供一个一致的接口，而使这些子系统更加容易被访问的模式。该模式对外有一个</a:t>
            </a:r>
            <a:r>
              <a:rPr lang="zh-CN" altLang="en-US" sz="2000" b="0" i="0" u="none" strike="noStrike" dirty="0">
                <a:solidFill>
                  <a:schemeClr val="accent6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统一接口</a:t>
            </a:r>
            <a:r>
              <a:rPr lang="zh-CN" altLang="en-US" sz="2000" b="0" i="0" u="none" strike="noStrike" dirty="0">
                <a:solidFill>
                  <a:srgbClr val="444444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，外部应用程序不用关心内部子系统的具体细节，这样会大大降低应用程序的复杂度，提高了程序的</a:t>
            </a:r>
            <a:r>
              <a:rPr lang="zh-CN" altLang="en-US" sz="2000" b="0" i="0" u="none" strike="noStrike" dirty="0">
                <a:solidFill>
                  <a:schemeClr val="accent6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可维护性</a:t>
            </a:r>
            <a:r>
              <a:rPr lang="zh-CN" altLang="en-US" sz="2000" b="0" i="0" u="none" strike="noStrike" dirty="0">
                <a:solidFill>
                  <a:srgbClr val="444444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zh-CN" altLang="en-US" sz="2000" dirty="0">
              <a:solidFill>
                <a:schemeClr val="tx2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AAA871A-FD22-41FD-A9BE-87F3C3FC49DA}"/>
              </a:ext>
            </a:extLst>
          </p:cNvPr>
          <p:cNvSpPr txBox="1"/>
          <p:nvPr/>
        </p:nvSpPr>
        <p:spPr>
          <a:xfrm>
            <a:off x="3769727" y="3789500"/>
            <a:ext cx="483264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dirty="0">
                <a:solidFill>
                  <a:srgbClr val="444444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1.</a:t>
            </a:r>
            <a:r>
              <a:rPr lang="zh-CN" altLang="en-US" b="0" i="0" u="none" strike="noStrike" dirty="0">
                <a:solidFill>
                  <a:srgbClr val="444444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降低了子系统与客户端之间的耦合度，使得子系统的变化不会影响调用它的客户类。</a:t>
            </a:r>
          </a:p>
          <a:p>
            <a:pPr algn="l"/>
            <a:r>
              <a:rPr lang="zh-CN" altLang="en-US" b="0" i="0" u="none" strike="noStrike" dirty="0">
                <a:solidFill>
                  <a:srgbClr val="444444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en-US" altLang="zh-CN" b="0" i="0" u="none" strike="noStrike" dirty="0">
                <a:solidFill>
                  <a:srgbClr val="444444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2.</a:t>
            </a:r>
            <a:r>
              <a:rPr lang="zh-CN" altLang="en-US" b="0" i="0" u="none" strike="noStrike" dirty="0">
                <a:solidFill>
                  <a:srgbClr val="444444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对客户屏蔽了子系统组件，减少了客户处理的对象数目，并使得子系统使用起来更加容易。</a:t>
            </a:r>
          </a:p>
          <a:p>
            <a:pPr algn="l"/>
            <a:r>
              <a:rPr lang="zh-CN" altLang="en-US" b="0" i="0" u="none" strike="noStrike" dirty="0">
                <a:solidFill>
                  <a:srgbClr val="444444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en-US" altLang="zh-CN" b="0" i="0" u="none" strike="noStrike" dirty="0">
                <a:solidFill>
                  <a:srgbClr val="444444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3.</a:t>
            </a:r>
            <a:r>
              <a:rPr lang="zh-CN" altLang="en-US" b="0" i="0" u="none" strike="noStrike" dirty="0">
                <a:solidFill>
                  <a:srgbClr val="444444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降低了大型软件系统中的编译依赖性，简化了系统在不同平台之间的移植过程，因为编译一个子系统不会影响其他的子系统，也不会影响外观对象。</a:t>
            </a:r>
          </a:p>
          <a:p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7E6CE4C-8858-41FB-AB8A-E93FD052F227}"/>
              </a:ext>
            </a:extLst>
          </p:cNvPr>
          <p:cNvSpPr txBox="1"/>
          <p:nvPr/>
        </p:nvSpPr>
        <p:spPr>
          <a:xfrm>
            <a:off x="3849940" y="3378369"/>
            <a:ext cx="22315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优点：</a:t>
            </a:r>
          </a:p>
        </p:txBody>
      </p:sp>
      <p:pic>
        <p:nvPicPr>
          <p:cNvPr id="26" name="图形 25" descr="v 形箭头">
            <a:extLst>
              <a:ext uri="{FF2B5EF4-FFF2-40B4-BE49-F238E27FC236}">
                <a16:creationId xmlns:a16="http://schemas.microsoft.com/office/drawing/2014/main" id="{15161663-5196-41C6-A0A2-3FE44FA1B3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29933" y="379700"/>
            <a:ext cx="440015" cy="440015"/>
          </a:xfrm>
          <a:prstGeom prst="rect">
            <a:avLst/>
          </a:prstGeom>
        </p:spPr>
      </p:pic>
      <p:pic>
        <p:nvPicPr>
          <p:cNvPr id="34" name="图形 33" descr="打开的书">
            <a:extLst>
              <a:ext uri="{FF2B5EF4-FFF2-40B4-BE49-F238E27FC236}">
                <a16:creationId xmlns:a16="http://schemas.microsoft.com/office/drawing/2014/main" id="{C902866F-F2EF-4C84-9FB4-61A11CF892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17206" y="5928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03941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  <p:bldP spid="17" grpId="0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2A4AFA6-5B71-4BB8-ACF7-90131C49B974}"/>
              </a:ext>
            </a:extLst>
          </p:cNvPr>
          <p:cNvSpPr txBox="1"/>
          <p:nvPr/>
        </p:nvSpPr>
        <p:spPr>
          <a:xfrm>
            <a:off x="3662624" y="432078"/>
            <a:ext cx="13665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缺点：</a:t>
            </a:r>
          </a:p>
        </p:txBody>
      </p:sp>
      <p:sp>
        <p:nvSpPr>
          <p:cNvPr id="3" name="流程图：页外连接线 2" descr="标记">
            <a:extLst>
              <a:ext uri="{FF2B5EF4-FFF2-40B4-BE49-F238E27FC236}">
                <a16:creationId xmlns:a16="http://schemas.microsoft.com/office/drawing/2014/main" id="{AF664959-97CA-43E6-9AE5-FA71464BEA31}"/>
              </a:ext>
            </a:extLst>
          </p:cNvPr>
          <p:cNvSpPr/>
          <p:nvPr/>
        </p:nvSpPr>
        <p:spPr>
          <a:xfrm>
            <a:off x="835237" y="0"/>
            <a:ext cx="1678339" cy="261048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8000 h 10000"/>
              <a:gd name="connsiteX3" fmla="*/ 5000 w 10000"/>
              <a:gd name="connsiteY3" fmla="*/ 10000 h 10000"/>
              <a:gd name="connsiteX4" fmla="*/ 0 w 10000"/>
              <a:gd name="connsiteY4" fmla="*/ 8000 h 10000"/>
              <a:gd name="connsiteX5" fmla="*/ 0 w 10000"/>
              <a:gd name="connsiteY5" fmla="*/ 0 h 10000"/>
              <a:gd name="connsiteX0" fmla="*/ 0 w 10000"/>
              <a:gd name="connsiteY0" fmla="*/ 0 h 8000"/>
              <a:gd name="connsiteX1" fmla="*/ 10000 w 10000"/>
              <a:gd name="connsiteY1" fmla="*/ 0 h 8000"/>
              <a:gd name="connsiteX2" fmla="*/ 10000 w 10000"/>
              <a:gd name="connsiteY2" fmla="*/ 8000 h 8000"/>
              <a:gd name="connsiteX3" fmla="*/ 4950 w 10000"/>
              <a:gd name="connsiteY3" fmla="*/ 5627 h 8000"/>
              <a:gd name="connsiteX4" fmla="*/ 0 w 10000"/>
              <a:gd name="connsiteY4" fmla="*/ 8000 h 8000"/>
              <a:gd name="connsiteX5" fmla="*/ 0 w 10000"/>
              <a:gd name="connsiteY5" fmla="*/ 0 h 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8000">
                <a:moveTo>
                  <a:pt x="0" y="0"/>
                </a:moveTo>
                <a:lnTo>
                  <a:pt x="10000" y="0"/>
                </a:lnTo>
                <a:lnTo>
                  <a:pt x="10000" y="8000"/>
                </a:lnTo>
                <a:lnTo>
                  <a:pt x="4950" y="5627"/>
                </a:lnTo>
                <a:lnTo>
                  <a:pt x="0" y="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4" name="图形 3" descr="打开的书">
            <a:extLst>
              <a:ext uri="{FF2B5EF4-FFF2-40B4-BE49-F238E27FC236}">
                <a16:creationId xmlns:a16="http://schemas.microsoft.com/office/drawing/2014/main" id="{FB5BE4CE-6088-4235-B4AF-24965372E9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17206" y="592852"/>
            <a:ext cx="914400" cy="9144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模型 5" descr="Racing Bike">
                <a:extLst>
                  <a:ext uri="{FF2B5EF4-FFF2-40B4-BE49-F238E27FC236}">
                    <a16:creationId xmlns:a16="http://schemas.microsoft.com/office/drawing/2014/main" id="{17426239-D776-4656-8529-B3BC9DCC394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9790356"/>
                  </p:ext>
                </p:extLst>
              </p:nvPr>
            </p:nvGraphicFramePr>
            <p:xfrm>
              <a:off x="6531692" y="5821378"/>
              <a:ext cx="3526708" cy="195102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526708" cy="1951022"/>
                    </a:xfrm>
                    <a:prstGeom prst="rect">
                      <a:avLst/>
                    </a:prstGeom>
                  </am3d:spPr>
                  <am3d:camera>
                    <am3d:pos x="0" y="0" z="5403270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05285" d="1000000"/>
                    <am3d:preTrans dx="987540" dy="-9768780" dz="-1128587"/>
                    <am3d:scale>
                      <am3d:sx n="1000000" d="1000000"/>
                      <am3d:sy n="1000000" d="1000000"/>
                      <am3d:sz n="1000000" d="1000000"/>
                    </am3d:scale>
                    <am3d:rot ay="46568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08287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模型 5" descr="Racing Bike">
                <a:extLst>
                  <a:ext uri="{FF2B5EF4-FFF2-40B4-BE49-F238E27FC236}">
                    <a16:creationId xmlns:a16="http://schemas.microsoft.com/office/drawing/2014/main" id="{17426239-D776-4656-8529-B3BC9DCC394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31692" y="5821378"/>
                <a:ext cx="3526708" cy="1951022"/>
              </a:xfrm>
              <a:prstGeom prst="rect">
                <a:avLst/>
              </a:prstGeom>
            </p:spPr>
          </p:pic>
        </mc:Fallback>
      </mc:AlternateContent>
      <p:sp>
        <p:nvSpPr>
          <p:cNvPr id="7" name="文本框 6">
            <a:extLst>
              <a:ext uri="{FF2B5EF4-FFF2-40B4-BE49-F238E27FC236}">
                <a16:creationId xmlns:a16="http://schemas.microsoft.com/office/drawing/2014/main" id="{D3B92059-BAB4-404B-B852-D3697DB7DB5F}"/>
              </a:ext>
            </a:extLst>
          </p:cNvPr>
          <p:cNvSpPr txBox="1"/>
          <p:nvPr/>
        </p:nvSpPr>
        <p:spPr>
          <a:xfrm>
            <a:off x="3798277" y="893743"/>
            <a:ext cx="54248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zh-CN" altLang="en-US" b="0" i="0" u="none" strike="noStrike" dirty="0">
                <a:solidFill>
                  <a:srgbClr val="444444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不能很好地限制客户使用子系统类，很容易带来未知风险。</a:t>
            </a:r>
          </a:p>
          <a:p>
            <a:pPr algn="l">
              <a:buFont typeface="+mj-lt"/>
              <a:buAutoNum type="arabicPeriod"/>
            </a:pPr>
            <a:r>
              <a:rPr lang="zh-CN" altLang="en-US" b="0" i="0" u="none" strike="noStrike" dirty="0">
                <a:solidFill>
                  <a:srgbClr val="444444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增加新的子系统可能需要修改外观类或客户端的源代码，违背了“</a:t>
            </a:r>
            <a:r>
              <a:rPr lang="zh-CN" altLang="en-US" b="0" i="0" u="none" strike="noStrike" dirty="0">
                <a:solidFill>
                  <a:schemeClr val="accent4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开闭原则</a:t>
            </a:r>
            <a:r>
              <a:rPr lang="zh-CN" altLang="en-US" b="0" i="0" u="none" strike="noStrike" dirty="0">
                <a:solidFill>
                  <a:srgbClr val="444444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”。</a:t>
            </a:r>
          </a:p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EE88327-8261-445C-A658-C0D4F88CF828}"/>
              </a:ext>
            </a:extLst>
          </p:cNvPr>
          <p:cNvSpPr txBox="1"/>
          <p:nvPr/>
        </p:nvSpPr>
        <p:spPr>
          <a:xfrm>
            <a:off x="3798277" y="2371071"/>
            <a:ext cx="5424886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b="1" i="0" dirty="0">
                <a:solidFill>
                  <a:schemeClr val="accent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模式的结构</a:t>
            </a:r>
            <a:r>
              <a:rPr lang="zh-CN" altLang="en-US" b="1" i="0" dirty="0">
                <a:solidFill>
                  <a:schemeClr val="accent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</a:p>
          <a:p>
            <a:pPr algn="l"/>
            <a:r>
              <a:rPr lang="zh-CN" altLang="en-US" b="0" i="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外观（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Facade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）角色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：为多个子系统对外提供一个共同的接口。</a:t>
            </a:r>
          </a:p>
          <a:p>
            <a:pPr algn="l"/>
            <a:r>
              <a:rPr lang="zh-CN" altLang="en-US" b="0" i="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子系统（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Sub System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）角色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：实现系统的部分功能，客户可以通过外观角色访问它。</a:t>
            </a:r>
          </a:p>
          <a:p>
            <a:pPr algn="l"/>
            <a:r>
              <a:rPr lang="zh-CN" altLang="en-US" b="0" i="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客户（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Client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）角色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：通过一个外观角色访问各个子系统的功能。</a:t>
            </a:r>
          </a:p>
          <a:p>
            <a:br>
              <a:rPr lang="zh-CN" altLang="en-US" dirty="0"/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80379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0AD43B71-FA18-4A18-8A0B-CAEC782E9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032" y="946122"/>
            <a:ext cx="4412343" cy="4667278"/>
          </a:xfrm>
          <a:prstGeom prst="rect">
            <a:avLst/>
          </a:prstGeom>
        </p:spPr>
      </p:pic>
      <p:sp>
        <p:nvSpPr>
          <p:cNvPr id="15" name="流程图：页外连接线 2" descr="标记">
            <a:extLst>
              <a:ext uri="{FF2B5EF4-FFF2-40B4-BE49-F238E27FC236}">
                <a16:creationId xmlns:a16="http://schemas.microsoft.com/office/drawing/2014/main" id="{1816143D-192A-43B2-AC0B-C3FB88ACB51A}"/>
              </a:ext>
            </a:extLst>
          </p:cNvPr>
          <p:cNvSpPr/>
          <p:nvPr/>
        </p:nvSpPr>
        <p:spPr>
          <a:xfrm>
            <a:off x="835237" y="0"/>
            <a:ext cx="1678339" cy="261048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8000 h 10000"/>
              <a:gd name="connsiteX3" fmla="*/ 5000 w 10000"/>
              <a:gd name="connsiteY3" fmla="*/ 10000 h 10000"/>
              <a:gd name="connsiteX4" fmla="*/ 0 w 10000"/>
              <a:gd name="connsiteY4" fmla="*/ 8000 h 10000"/>
              <a:gd name="connsiteX5" fmla="*/ 0 w 10000"/>
              <a:gd name="connsiteY5" fmla="*/ 0 h 10000"/>
              <a:gd name="connsiteX0" fmla="*/ 0 w 10000"/>
              <a:gd name="connsiteY0" fmla="*/ 0 h 8000"/>
              <a:gd name="connsiteX1" fmla="*/ 10000 w 10000"/>
              <a:gd name="connsiteY1" fmla="*/ 0 h 8000"/>
              <a:gd name="connsiteX2" fmla="*/ 10000 w 10000"/>
              <a:gd name="connsiteY2" fmla="*/ 8000 h 8000"/>
              <a:gd name="connsiteX3" fmla="*/ 4950 w 10000"/>
              <a:gd name="connsiteY3" fmla="*/ 5627 h 8000"/>
              <a:gd name="connsiteX4" fmla="*/ 0 w 10000"/>
              <a:gd name="connsiteY4" fmla="*/ 8000 h 8000"/>
              <a:gd name="connsiteX5" fmla="*/ 0 w 10000"/>
              <a:gd name="connsiteY5" fmla="*/ 0 h 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8000">
                <a:moveTo>
                  <a:pt x="0" y="0"/>
                </a:moveTo>
                <a:lnTo>
                  <a:pt x="10000" y="0"/>
                </a:lnTo>
                <a:lnTo>
                  <a:pt x="10000" y="8000"/>
                </a:lnTo>
                <a:lnTo>
                  <a:pt x="4950" y="5627"/>
                </a:lnTo>
                <a:lnTo>
                  <a:pt x="0" y="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16" name="图形 15" descr="打开的书">
            <a:extLst>
              <a:ext uri="{FF2B5EF4-FFF2-40B4-BE49-F238E27FC236}">
                <a16:creationId xmlns:a16="http://schemas.microsoft.com/office/drawing/2014/main" id="{036E1158-E427-456E-96F3-44E4513985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17206" y="592852"/>
            <a:ext cx="914400" cy="9144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模型 5" descr="Racing Bike">
                <a:extLst>
                  <a:ext uri="{FF2B5EF4-FFF2-40B4-BE49-F238E27FC236}">
                    <a16:creationId xmlns:a16="http://schemas.microsoft.com/office/drawing/2014/main" id="{B13A3A8D-F031-4C93-B49F-C9AAF1CAD37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66039091"/>
                  </p:ext>
                </p:extLst>
              </p:nvPr>
            </p:nvGraphicFramePr>
            <p:xfrm>
              <a:off x="6531692" y="5821378"/>
              <a:ext cx="3526708" cy="1951022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526708" cy="1951022"/>
                    </a:xfrm>
                    <a:prstGeom prst="rect">
                      <a:avLst/>
                    </a:prstGeom>
                  </am3d:spPr>
                  <am3d:camera>
                    <am3d:pos x="0" y="0" z="5403270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05285" d="1000000"/>
                    <am3d:preTrans dx="987540" dy="-9768780" dz="-1128587"/>
                    <am3d:scale>
                      <am3d:sx n="1000000" d="1000000"/>
                      <am3d:sy n="1000000" d="1000000"/>
                      <am3d:sz n="1000000" d="1000000"/>
                    </am3d:scale>
                    <am3d:rot ay="46568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408287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模型 5" descr="Racing Bike">
                <a:extLst>
                  <a:ext uri="{FF2B5EF4-FFF2-40B4-BE49-F238E27FC236}">
                    <a16:creationId xmlns:a16="http://schemas.microsoft.com/office/drawing/2014/main" id="{B13A3A8D-F031-4C93-B49F-C9AAF1CAD3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531692" y="5821378"/>
                <a:ext cx="3526708" cy="1951022"/>
              </a:xfrm>
              <a:prstGeom prst="rect">
                <a:avLst/>
              </a:prstGeom>
            </p:spPr>
          </p:pic>
        </mc:Fallback>
      </mc:AlternateContent>
      <p:sp>
        <p:nvSpPr>
          <p:cNvPr id="2" name="矩形 1">
            <a:extLst>
              <a:ext uri="{FF2B5EF4-FFF2-40B4-BE49-F238E27FC236}">
                <a16:creationId xmlns:a16="http://schemas.microsoft.com/office/drawing/2014/main" id="{FDCC3D85-0951-4995-8A2B-9041223F1BFD}"/>
              </a:ext>
            </a:extLst>
          </p:cNvPr>
          <p:cNvSpPr/>
          <p:nvPr/>
        </p:nvSpPr>
        <p:spPr>
          <a:xfrm>
            <a:off x="-149170" y="2962870"/>
            <a:ext cx="36471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模式结构图</a:t>
            </a:r>
            <a:endParaRPr lang="zh-CN" altLang="en-US" sz="5400" b="0" cap="none" spc="0" dirty="0">
              <a:ln w="0"/>
              <a:solidFill>
                <a:schemeClr val="bg1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793977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流程图：页外连接线 2" descr="标记">
            <a:extLst>
              <a:ext uri="{FF2B5EF4-FFF2-40B4-BE49-F238E27FC236}">
                <a16:creationId xmlns:a16="http://schemas.microsoft.com/office/drawing/2014/main" id="{DD47FB0E-D6CF-423F-B5A9-14694046B7A1}"/>
              </a:ext>
            </a:extLst>
          </p:cNvPr>
          <p:cNvSpPr/>
          <p:nvPr/>
        </p:nvSpPr>
        <p:spPr>
          <a:xfrm>
            <a:off x="835237" y="0"/>
            <a:ext cx="1678339" cy="261048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8000 h 10000"/>
              <a:gd name="connsiteX3" fmla="*/ 5000 w 10000"/>
              <a:gd name="connsiteY3" fmla="*/ 10000 h 10000"/>
              <a:gd name="connsiteX4" fmla="*/ 0 w 10000"/>
              <a:gd name="connsiteY4" fmla="*/ 8000 h 10000"/>
              <a:gd name="connsiteX5" fmla="*/ 0 w 10000"/>
              <a:gd name="connsiteY5" fmla="*/ 0 h 10000"/>
              <a:gd name="connsiteX0" fmla="*/ 0 w 10000"/>
              <a:gd name="connsiteY0" fmla="*/ 0 h 8000"/>
              <a:gd name="connsiteX1" fmla="*/ 10000 w 10000"/>
              <a:gd name="connsiteY1" fmla="*/ 0 h 8000"/>
              <a:gd name="connsiteX2" fmla="*/ 10000 w 10000"/>
              <a:gd name="connsiteY2" fmla="*/ 8000 h 8000"/>
              <a:gd name="connsiteX3" fmla="*/ 4950 w 10000"/>
              <a:gd name="connsiteY3" fmla="*/ 5627 h 8000"/>
              <a:gd name="connsiteX4" fmla="*/ 0 w 10000"/>
              <a:gd name="connsiteY4" fmla="*/ 8000 h 8000"/>
              <a:gd name="connsiteX5" fmla="*/ 0 w 10000"/>
              <a:gd name="connsiteY5" fmla="*/ 0 h 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8000">
                <a:moveTo>
                  <a:pt x="0" y="0"/>
                </a:moveTo>
                <a:lnTo>
                  <a:pt x="10000" y="0"/>
                </a:lnTo>
                <a:lnTo>
                  <a:pt x="10000" y="8000"/>
                </a:lnTo>
                <a:lnTo>
                  <a:pt x="4950" y="5627"/>
                </a:lnTo>
                <a:lnTo>
                  <a:pt x="0" y="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14" name="图形 13" descr="打开的书">
            <a:extLst>
              <a:ext uri="{FF2B5EF4-FFF2-40B4-BE49-F238E27FC236}">
                <a16:creationId xmlns:a16="http://schemas.microsoft.com/office/drawing/2014/main" id="{519FB45D-960F-46B8-ABE8-D97EC584D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17206" y="592852"/>
            <a:ext cx="914400" cy="91440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A66B0FCF-EE48-4940-8274-4A4A263698CE}"/>
              </a:ext>
            </a:extLst>
          </p:cNvPr>
          <p:cNvSpPr txBox="1"/>
          <p:nvPr/>
        </p:nvSpPr>
        <p:spPr>
          <a:xfrm>
            <a:off x="4251798" y="1702547"/>
            <a:ext cx="5292346" cy="236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i="0" dirty="0">
                <a:solidFill>
                  <a:schemeClr val="accent1"/>
                </a:solidFill>
                <a:effectLst/>
                <a:latin typeface="-apple-system"/>
              </a:rPr>
              <a:t>外观</a:t>
            </a:r>
            <a:r>
              <a:rPr lang="zh-CN" altLang="en-US" sz="1600" b="0" i="0" dirty="0">
                <a:solidFill>
                  <a:srgbClr val="4D4D4D"/>
                </a:solidFill>
                <a:effectLst/>
                <a:latin typeface="-apple-system"/>
              </a:rPr>
              <a:t>模式的代码结构，</a:t>
            </a:r>
            <a:endParaRPr lang="en-US" altLang="zh-CN" sz="1600" b="0" i="0" dirty="0">
              <a:solidFill>
                <a:srgbClr val="4D4D4D"/>
              </a:solidFill>
              <a:effectLst/>
              <a:latin typeface="-apple-system"/>
            </a:endParaRPr>
          </a:p>
          <a:p>
            <a:r>
              <a:rPr lang="zh-CN" altLang="en-US" sz="1600" b="0" i="0" dirty="0">
                <a:solidFill>
                  <a:srgbClr val="4D4D4D"/>
                </a:solidFill>
                <a:effectLst/>
                <a:latin typeface="-apple-system"/>
              </a:rPr>
              <a:t>和我们常用的</a:t>
            </a:r>
            <a:r>
              <a:rPr lang="en-US" altLang="zh-CN" sz="2800" b="0" i="0" u="none" strike="noStrike" dirty="0">
                <a:solidFill>
                  <a:srgbClr val="FF0000"/>
                </a:solidFill>
                <a:effectLst/>
                <a:latin typeface="-apple-system"/>
              </a:rPr>
              <a:t>MVC</a:t>
            </a:r>
            <a:r>
              <a:rPr lang="zh-CN" altLang="en-US" sz="1600" b="0" i="0" dirty="0">
                <a:solidFill>
                  <a:srgbClr val="4D4D4D"/>
                </a:solidFill>
                <a:effectLst/>
                <a:latin typeface="-apple-system"/>
              </a:rPr>
              <a:t>三层结构层次之间的处理很像，</a:t>
            </a:r>
            <a:endParaRPr lang="en-US" altLang="zh-CN" sz="1600" b="0" i="0" dirty="0">
              <a:solidFill>
                <a:srgbClr val="4D4D4D"/>
              </a:solidFill>
              <a:effectLst/>
              <a:latin typeface="-apple-system"/>
            </a:endParaRPr>
          </a:p>
          <a:p>
            <a:r>
              <a:rPr lang="en-US" altLang="zh-CN" sz="2800" b="0" i="0" dirty="0">
                <a:solidFill>
                  <a:schemeClr val="accent5"/>
                </a:solidFill>
                <a:effectLst/>
                <a:latin typeface="-apple-system"/>
              </a:rPr>
              <a:t>Controller</a:t>
            </a:r>
            <a:r>
              <a:rPr lang="en-US" altLang="zh-CN" sz="1600" b="0" i="0" dirty="0">
                <a:solidFill>
                  <a:srgbClr val="4D4D4D"/>
                </a:solidFill>
                <a:effectLst/>
                <a:latin typeface="-apple-system"/>
              </a:rPr>
              <a:t> </a:t>
            </a:r>
            <a:r>
              <a:rPr lang="zh-CN" altLang="en-US" sz="1600" b="0" i="0" dirty="0">
                <a:solidFill>
                  <a:srgbClr val="4D4D4D"/>
                </a:solidFill>
                <a:effectLst/>
                <a:latin typeface="-apple-system"/>
              </a:rPr>
              <a:t>和 </a:t>
            </a:r>
            <a:r>
              <a:rPr lang="en-US" altLang="zh-CN" sz="2800" b="0" i="0" dirty="0">
                <a:solidFill>
                  <a:schemeClr val="accent5"/>
                </a:solidFill>
                <a:effectLst/>
                <a:latin typeface="-apple-system"/>
              </a:rPr>
              <a:t>Entity</a:t>
            </a:r>
            <a:r>
              <a:rPr lang="en-US" altLang="zh-CN" sz="1600" b="0" i="0" dirty="0">
                <a:solidFill>
                  <a:srgbClr val="4D4D4D"/>
                </a:solidFill>
                <a:effectLst/>
                <a:latin typeface="-apple-system"/>
              </a:rPr>
              <a:t> </a:t>
            </a:r>
            <a:r>
              <a:rPr lang="zh-CN" altLang="en-US" sz="1600" b="0" i="0" dirty="0">
                <a:solidFill>
                  <a:srgbClr val="4D4D4D"/>
                </a:solidFill>
                <a:effectLst/>
                <a:latin typeface="-apple-system"/>
              </a:rPr>
              <a:t>之间常有个</a:t>
            </a:r>
            <a:r>
              <a:rPr lang="en-US" altLang="zh-CN" sz="2800" b="0" i="0" dirty="0">
                <a:solidFill>
                  <a:schemeClr val="accent5"/>
                </a:solidFill>
                <a:effectLst/>
                <a:latin typeface="-apple-system"/>
              </a:rPr>
              <a:t>service</a:t>
            </a:r>
            <a:r>
              <a:rPr lang="zh-CN" altLang="en-US" sz="1600" b="0" i="0" dirty="0">
                <a:solidFill>
                  <a:srgbClr val="4D4D4D"/>
                </a:solidFill>
                <a:effectLst/>
                <a:latin typeface="-apple-system"/>
              </a:rPr>
              <a:t>层，</a:t>
            </a:r>
            <a:endParaRPr lang="en-US" altLang="zh-CN" sz="1600" b="0" i="0" dirty="0">
              <a:solidFill>
                <a:srgbClr val="4D4D4D"/>
              </a:solidFill>
              <a:effectLst/>
              <a:latin typeface="-apple-system"/>
            </a:endParaRPr>
          </a:p>
          <a:p>
            <a:r>
              <a:rPr lang="en-US" altLang="zh-CN" sz="2800" b="0" i="0" dirty="0">
                <a:solidFill>
                  <a:schemeClr val="accent5"/>
                </a:solidFill>
                <a:effectLst/>
                <a:latin typeface="-apple-system"/>
              </a:rPr>
              <a:t>service</a:t>
            </a:r>
            <a:r>
              <a:rPr lang="zh-CN" altLang="en-US" sz="1600" b="0" i="0" dirty="0">
                <a:solidFill>
                  <a:srgbClr val="4D4D4D"/>
                </a:solidFill>
                <a:effectLst/>
                <a:latin typeface="-apple-system"/>
              </a:rPr>
              <a:t>里面有很多</a:t>
            </a:r>
            <a:r>
              <a:rPr lang="en-US" altLang="zh-CN" sz="2800" b="0" i="0" dirty="0">
                <a:solidFill>
                  <a:schemeClr val="accent5"/>
                </a:solidFill>
                <a:effectLst/>
                <a:latin typeface="-apple-system"/>
              </a:rPr>
              <a:t>Dao</a:t>
            </a:r>
            <a:r>
              <a:rPr lang="zh-CN" altLang="en-US" sz="1600" b="0" i="0" dirty="0">
                <a:solidFill>
                  <a:srgbClr val="4D4D4D"/>
                </a:solidFill>
                <a:effectLst/>
                <a:latin typeface="-apple-system"/>
              </a:rPr>
              <a:t>。</a:t>
            </a:r>
            <a:endParaRPr lang="en-US" altLang="zh-CN" sz="1600" b="0" i="0" dirty="0">
              <a:solidFill>
                <a:srgbClr val="4D4D4D"/>
              </a:solidFill>
              <a:effectLst/>
              <a:latin typeface="-apple-system"/>
            </a:endParaRPr>
          </a:p>
          <a:p>
            <a:r>
              <a:rPr lang="zh-CN" altLang="en-US" sz="1600" b="0" i="0" dirty="0">
                <a:solidFill>
                  <a:srgbClr val="4D4D4D"/>
                </a:solidFill>
                <a:effectLst/>
                <a:latin typeface="-apple-system"/>
              </a:rPr>
              <a:t>其实这个</a:t>
            </a:r>
            <a:r>
              <a:rPr lang="en-US" altLang="zh-CN" sz="2800" b="0" i="0" dirty="0">
                <a:solidFill>
                  <a:schemeClr val="accent5"/>
                </a:solidFill>
                <a:effectLst/>
                <a:latin typeface="-apple-system"/>
              </a:rPr>
              <a:t>service</a:t>
            </a:r>
            <a:r>
              <a:rPr lang="zh-CN" altLang="en-US" sz="1600" b="0" i="0" dirty="0">
                <a:solidFill>
                  <a:srgbClr val="4D4D4D"/>
                </a:solidFill>
                <a:effectLst/>
                <a:latin typeface="-apple-system"/>
              </a:rPr>
              <a:t>就是外观模式。</a:t>
            </a:r>
            <a:endParaRPr lang="zh-CN" altLang="en-US" sz="1600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6" name="3D 模型 15" descr="Racing Bike">
                <a:extLst>
                  <a:ext uri="{FF2B5EF4-FFF2-40B4-BE49-F238E27FC236}">
                    <a16:creationId xmlns:a16="http://schemas.microsoft.com/office/drawing/2014/main" id="{D82563F6-1B76-45C8-8799-F912446A4C17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6531692" y="5821378"/>
              <a:ext cx="3526708" cy="195102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526708" cy="1951022"/>
                    </a:xfrm>
                    <a:prstGeom prst="rect">
                      <a:avLst/>
                    </a:prstGeom>
                  </am3d:spPr>
                  <am3d:camera>
                    <am3d:pos x="0" y="0" z="5403270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05285" d="1000000"/>
                    <am3d:preTrans dx="987540" dy="-9768780" dz="-1128587"/>
                    <am3d:scale>
                      <am3d:sx n="1000000" d="1000000"/>
                      <am3d:sy n="1000000" d="1000000"/>
                      <am3d:sz n="1000000" d="1000000"/>
                    </am3d:scale>
                    <am3d:rot ay="46568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08287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6" name="3D 模型 15" descr="Racing Bike">
                <a:extLst>
                  <a:ext uri="{FF2B5EF4-FFF2-40B4-BE49-F238E27FC236}">
                    <a16:creationId xmlns:a16="http://schemas.microsoft.com/office/drawing/2014/main" id="{D82563F6-1B76-45C8-8799-F912446A4C1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31692" y="5821378"/>
                <a:ext cx="3526708" cy="1951022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矩形 16">
            <a:extLst>
              <a:ext uri="{FF2B5EF4-FFF2-40B4-BE49-F238E27FC236}">
                <a16:creationId xmlns:a16="http://schemas.microsoft.com/office/drawing/2014/main" id="{B9BF456B-1D59-49EF-BCAC-D7A0AAD1C626}"/>
              </a:ext>
            </a:extLst>
          </p:cNvPr>
          <p:cNvSpPr/>
          <p:nvPr/>
        </p:nvSpPr>
        <p:spPr>
          <a:xfrm>
            <a:off x="2131606" y="331242"/>
            <a:ext cx="725927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2800" b="0" cap="none" spc="0" dirty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外观模式在三层架构中的应用</a:t>
            </a:r>
            <a:endParaRPr lang="zh-CN" altLang="en-US" sz="2800" b="0" cap="none" spc="0" dirty="0">
              <a:ln w="0"/>
              <a:solidFill>
                <a:schemeClr val="accent1">
                  <a:lumMod val="60000"/>
                  <a:lumOff val="40000"/>
                </a:schemeClr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0950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5ABB4B8E-A97B-415F-A9CA-B0AD13D3EB76}"/>
              </a:ext>
            </a:extLst>
          </p:cNvPr>
          <p:cNvSpPr txBox="1"/>
          <p:nvPr/>
        </p:nvSpPr>
        <p:spPr>
          <a:xfrm>
            <a:off x="4808143" y="9772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的代码实现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83F7EEC4-2774-4CAB-A42C-87CAE4A191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5226" y="620948"/>
            <a:ext cx="6673173" cy="7151451"/>
          </a:xfrm>
          <a:prstGeom prst="rect">
            <a:avLst/>
          </a:prstGeom>
        </p:spPr>
      </p:pic>
      <p:sp>
        <p:nvSpPr>
          <p:cNvPr id="17" name="流程图：页外连接线 2" descr="标记">
            <a:extLst>
              <a:ext uri="{FF2B5EF4-FFF2-40B4-BE49-F238E27FC236}">
                <a16:creationId xmlns:a16="http://schemas.microsoft.com/office/drawing/2014/main" id="{6678360B-3794-4DAB-9F71-8A039A7E7B47}"/>
              </a:ext>
            </a:extLst>
          </p:cNvPr>
          <p:cNvSpPr/>
          <p:nvPr/>
        </p:nvSpPr>
        <p:spPr>
          <a:xfrm>
            <a:off x="835237" y="0"/>
            <a:ext cx="1678339" cy="261048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8000 h 10000"/>
              <a:gd name="connsiteX3" fmla="*/ 5000 w 10000"/>
              <a:gd name="connsiteY3" fmla="*/ 10000 h 10000"/>
              <a:gd name="connsiteX4" fmla="*/ 0 w 10000"/>
              <a:gd name="connsiteY4" fmla="*/ 8000 h 10000"/>
              <a:gd name="connsiteX5" fmla="*/ 0 w 10000"/>
              <a:gd name="connsiteY5" fmla="*/ 0 h 10000"/>
              <a:gd name="connsiteX0" fmla="*/ 0 w 10000"/>
              <a:gd name="connsiteY0" fmla="*/ 0 h 8000"/>
              <a:gd name="connsiteX1" fmla="*/ 10000 w 10000"/>
              <a:gd name="connsiteY1" fmla="*/ 0 h 8000"/>
              <a:gd name="connsiteX2" fmla="*/ 10000 w 10000"/>
              <a:gd name="connsiteY2" fmla="*/ 8000 h 8000"/>
              <a:gd name="connsiteX3" fmla="*/ 4950 w 10000"/>
              <a:gd name="connsiteY3" fmla="*/ 5627 h 8000"/>
              <a:gd name="connsiteX4" fmla="*/ 0 w 10000"/>
              <a:gd name="connsiteY4" fmla="*/ 8000 h 8000"/>
              <a:gd name="connsiteX5" fmla="*/ 0 w 10000"/>
              <a:gd name="connsiteY5" fmla="*/ 0 h 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8000">
                <a:moveTo>
                  <a:pt x="0" y="0"/>
                </a:moveTo>
                <a:lnTo>
                  <a:pt x="10000" y="0"/>
                </a:lnTo>
                <a:lnTo>
                  <a:pt x="10000" y="8000"/>
                </a:lnTo>
                <a:lnTo>
                  <a:pt x="4950" y="5627"/>
                </a:lnTo>
                <a:lnTo>
                  <a:pt x="0" y="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18" name="图形 17" descr="打开的书">
            <a:extLst>
              <a:ext uri="{FF2B5EF4-FFF2-40B4-BE49-F238E27FC236}">
                <a16:creationId xmlns:a16="http://schemas.microsoft.com/office/drawing/2014/main" id="{2408EABF-80D7-44E1-96BF-D7F0FB377F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17206" y="592852"/>
            <a:ext cx="914400" cy="9144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9" name="3D 模型 18" descr="Racing Bike">
                <a:extLst>
                  <a:ext uri="{FF2B5EF4-FFF2-40B4-BE49-F238E27FC236}">
                    <a16:creationId xmlns:a16="http://schemas.microsoft.com/office/drawing/2014/main" id="{52E3DA9E-1040-4140-9846-E86C66AD263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14779409"/>
                  </p:ext>
                </p:extLst>
              </p:nvPr>
            </p:nvGraphicFramePr>
            <p:xfrm>
              <a:off x="6531692" y="5821378"/>
              <a:ext cx="3526708" cy="1951022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526708" cy="1951022"/>
                    </a:xfrm>
                    <a:prstGeom prst="rect">
                      <a:avLst/>
                    </a:prstGeom>
                  </am3d:spPr>
                  <am3d:camera>
                    <am3d:pos x="0" y="0" z="5403270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05285" d="1000000"/>
                    <am3d:preTrans dx="987540" dy="-9768780" dz="-1128587"/>
                    <am3d:scale>
                      <am3d:sx n="1000000" d="1000000"/>
                      <am3d:sy n="1000000" d="1000000"/>
                      <am3d:sz n="1000000" d="1000000"/>
                    </am3d:scale>
                    <am3d:rot ay="46568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408287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9" name="3D 模型 18" descr="Racing Bike">
                <a:extLst>
                  <a:ext uri="{FF2B5EF4-FFF2-40B4-BE49-F238E27FC236}">
                    <a16:creationId xmlns:a16="http://schemas.microsoft.com/office/drawing/2014/main" id="{52E3DA9E-1040-4140-9846-E86C66AD263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531692" y="5821378"/>
                <a:ext cx="3526708" cy="1951022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矩形 19">
            <a:extLst>
              <a:ext uri="{FF2B5EF4-FFF2-40B4-BE49-F238E27FC236}">
                <a16:creationId xmlns:a16="http://schemas.microsoft.com/office/drawing/2014/main" id="{6497066B-651E-45FB-B9B0-C071998DEEBF}"/>
              </a:ext>
            </a:extLst>
          </p:cNvPr>
          <p:cNvSpPr/>
          <p:nvPr/>
        </p:nvSpPr>
        <p:spPr>
          <a:xfrm>
            <a:off x="2913047" y="66948"/>
            <a:ext cx="2593843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28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外观模式</a:t>
            </a:r>
            <a:endParaRPr lang="zh-CN" altLang="en-US" sz="28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971285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641BDAD8-2868-46D5-8D8C-58F167059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7662" y="0"/>
            <a:ext cx="6730738" cy="7772400"/>
          </a:xfrm>
          <a:prstGeom prst="rect">
            <a:avLst/>
          </a:prstGeom>
        </p:spPr>
      </p:pic>
      <p:sp>
        <p:nvSpPr>
          <p:cNvPr id="14" name="流程图：页外连接线 2" descr="标记">
            <a:extLst>
              <a:ext uri="{FF2B5EF4-FFF2-40B4-BE49-F238E27FC236}">
                <a16:creationId xmlns:a16="http://schemas.microsoft.com/office/drawing/2014/main" id="{ED87095D-831D-45F6-B054-A9DDFF9A1B00}"/>
              </a:ext>
            </a:extLst>
          </p:cNvPr>
          <p:cNvSpPr/>
          <p:nvPr/>
        </p:nvSpPr>
        <p:spPr>
          <a:xfrm>
            <a:off x="835237" y="0"/>
            <a:ext cx="1678339" cy="261048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8000 h 10000"/>
              <a:gd name="connsiteX3" fmla="*/ 5000 w 10000"/>
              <a:gd name="connsiteY3" fmla="*/ 10000 h 10000"/>
              <a:gd name="connsiteX4" fmla="*/ 0 w 10000"/>
              <a:gd name="connsiteY4" fmla="*/ 8000 h 10000"/>
              <a:gd name="connsiteX5" fmla="*/ 0 w 10000"/>
              <a:gd name="connsiteY5" fmla="*/ 0 h 10000"/>
              <a:gd name="connsiteX0" fmla="*/ 0 w 10000"/>
              <a:gd name="connsiteY0" fmla="*/ 0 h 8000"/>
              <a:gd name="connsiteX1" fmla="*/ 10000 w 10000"/>
              <a:gd name="connsiteY1" fmla="*/ 0 h 8000"/>
              <a:gd name="connsiteX2" fmla="*/ 10000 w 10000"/>
              <a:gd name="connsiteY2" fmla="*/ 8000 h 8000"/>
              <a:gd name="connsiteX3" fmla="*/ 4950 w 10000"/>
              <a:gd name="connsiteY3" fmla="*/ 5627 h 8000"/>
              <a:gd name="connsiteX4" fmla="*/ 0 w 10000"/>
              <a:gd name="connsiteY4" fmla="*/ 8000 h 8000"/>
              <a:gd name="connsiteX5" fmla="*/ 0 w 10000"/>
              <a:gd name="connsiteY5" fmla="*/ 0 h 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8000">
                <a:moveTo>
                  <a:pt x="0" y="0"/>
                </a:moveTo>
                <a:lnTo>
                  <a:pt x="10000" y="0"/>
                </a:lnTo>
                <a:lnTo>
                  <a:pt x="10000" y="8000"/>
                </a:lnTo>
                <a:lnTo>
                  <a:pt x="4950" y="5627"/>
                </a:lnTo>
                <a:lnTo>
                  <a:pt x="0" y="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15" name="图形 14" descr="打开的书">
            <a:extLst>
              <a:ext uri="{FF2B5EF4-FFF2-40B4-BE49-F238E27FC236}">
                <a16:creationId xmlns:a16="http://schemas.microsoft.com/office/drawing/2014/main" id="{2D60F01A-B497-4DCD-A169-AE8C0539A8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17206" y="592852"/>
            <a:ext cx="914400" cy="9144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6" name="3D 模型 15" descr="Racing Bike">
                <a:extLst>
                  <a:ext uri="{FF2B5EF4-FFF2-40B4-BE49-F238E27FC236}">
                    <a16:creationId xmlns:a16="http://schemas.microsoft.com/office/drawing/2014/main" id="{BDDE1EA1-D6F3-4ED6-98DD-127FDC34DED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14779409"/>
                  </p:ext>
                </p:extLst>
              </p:nvPr>
            </p:nvGraphicFramePr>
            <p:xfrm>
              <a:off x="6531692" y="5821378"/>
              <a:ext cx="3526708" cy="1951022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526708" cy="1951022"/>
                    </a:xfrm>
                    <a:prstGeom prst="rect">
                      <a:avLst/>
                    </a:prstGeom>
                  </am3d:spPr>
                  <am3d:camera>
                    <am3d:pos x="0" y="0" z="5403270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05285" d="1000000"/>
                    <am3d:preTrans dx="987540" dy="-9768780" dz="-1128587"/>
                    <am3d:scale>
                      <am3d:sx n="1000000" d="1000000"/>
                      <am3d:sy n="1000000" d="1000000"/>
                      <am3d:sz n="1000000" d="1000000"/>
                    </am3d:scale>
                    <am3d:rot ay="46568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408287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6" name="3D 模型 15" descr="Racing Bike">
                <a:extLst>
                  <a:ext uri="{FF2B5EF4-FFF2-40B4-BE49-F238E27FC236}">
                    <a16:creationId xmlns:a16="http://schemas.microsoft.com/office/drawing/2014/main" id="{BDDE1EA1-D6F3-4ED6-98DD-127FDC34DED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531692" y="5821378"/>
                <a:ext cx="3526708" cy="195102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900095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Bold Certificate">
      <a:dk1>
        <a:srgbClr val="7F7F7F"/>
      </a:dk1>
      <a:lt1>
        <a:sysClr val="window" lastClr="FFFFFF"/>
      </a:lt1>
      <a:dk2>
        <a:srgbClr val="44546A"/>
      </a:dk2>
      <a:lt2>
        <a:srgbClr val="E7E6E6"/>
      </a:lt2>
      <a:accent1>
        <a:srgbClr val="8229FF"/>
      </a:accent1>
      <a:accent2>
        <a:srgbClr val="82B813"/>
      </a:accent2>
      <a:accent3>
        <a:srgbClr val="006BD6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old Certificate">
      <a:majorFont>
        <a:latin typeface="Corbel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5139150_TF56459618_Win32.potx" id="{A256BCEB-FC1F-459E-8148-A2C1D142450A}" vid="{35C8B77B-C411-4ADB-B5EE-3D0BAC4FD83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344EA9A-6A27-4D7C-A20B-3A6386D2C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C4CF426-E19B-4481-BE1F-EFC4B216A49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E7A2AC9-4D31-43A4-A40D-75A760B9470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{C144A144-0EF7-4D47-9C50-04500FD4F0FB}tf56459618_win32</Template>
  <TotalTime>2273</TotalTime>
  <Words>468</Words>
  <Application>Microsoft Office PowerPoint</Application>
  <PresentationFormat>自定义</PresentationFormat>
  <Paragraphs>50</Paragraphs>
  <Slides>12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2" baseType="lpstr">
      <vt:lpstr>-apple-system</vt:lpstr>
      <vt:lpstr>Helvetica Neue</vt:lpstr>
      <vt:lpstr>Microsoft YaHei UI</vt:lpstr>
      <vt:lpstr>仿宋</vt:lpstr>
      <vt:lpstr>华文楷体</vt:lpstr>
      <vt:lpstr>楷体</vt:lpstr>
      <vt:lpstr>宋体</vt:lpstr>
      <vt:lpstr>Arial</vt:lpstr>
      <vt:lpstr>Corbel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外观模式</dc:title>
  <dc:creator>anson William</dc:creator>
  <cp:lastModifiedBy>anson William</cp:lastModifiedBy>
  <cp:revision>21</cp:revision>
  <dcterms:created xsi:type="dcterms:W3CDTF">2022-03-26T05:41:50Z</dcterms:created>
  <dcterms:modified xsi:type="dcterms:W3CDTF">2022-04-13T01:35:16Z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